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5" r:id="rId6"/>
    <p:sldId id="260" r:id="rId7"/>
    <p:sldId id="261" r:id="rId8"/>
    <p:sldId id="264" r:id="rId9"/>
    <p:sldId id="266" r:id="rId10"/>
    <p:sldId id="267" r:id="rId11"/>
    <p:sldId id="268" r:id="rId12"/>
    <p:sldId id="263" r:id="rId13"/>
    <p:sldId id="269" r:id="rId14"/>
    <p:sldId id="270" r:id="rId15"/>
    <p:sldId id="271" r:id="rId16"/>
    <p:sldId id="272" r:id="rId17"/>
    <p:sldId id="273" r:id="rId18"/>
    <p:sldId id="274" r:id="rId19"/>
    <p:sldId id="275" r:id="rId20"/>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1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80"/>
    <a:srgbClr val="6600FF"/>
    <a:srgbClr val="FF6600"/>
    <a:srgbClr val="99CC00"/>
    <a:srgbClr val="3333FF"/>
    <a:srgbClr val="9966FF"/>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howGuides="1">
      <p:cViewPr varScale="1">
        <p:scale>
          <a:sx n="77" d="100"/>
          <a:sy n="77" d="100"/>
        </p:scale>
        <p:origin x="1074" y="90"/>
      </p:cViewPr>
      <p:guideLst>
        <p:guide orient="horz" pos="2183"/>
        <p:guide pos="31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278FFFA-6EB2-4D6A-9F92-BA62BBDF868A}" type="datetimeFigureOut">
              <a:rPr lang="en-GB" smtClean="0"/>
              <a:t>01/12/2022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382F445-B617-4201-88D2-5697B448D33D}" type="slidenum">
              <a:rPr lang="en-GB" smtClean="0"/>
              <a:t>‹#›</a:t>
            </a:fld>
            <a:endParaRPr lang="en-GB"/>
          </a:p>
        </p:txBody>
      </p:sp>
    </p:spTree>
    <p:extLst>
      <p:ext uri="{BB962C8B-B14F-4D97-AF65-F5344CB8AC3E}">
        <p14:creationId xmlns:p14="http://schemas.microsoft.com/office/powerpoint/2010/main" val="34768406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78FFFA-6EB2-4D6A-9F92-BA62BBDF868A}" type="datetimeFigureOut">
              <a:rPr lang="en-GB" smtClean="0"/>
              <a:t>01/12/2022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382F445-B617-4201-88D2-5697B448D33D}" type="slidenum">
              <a:rPr lang="en-GB" smtClean="0"/>
              <a:t>‹#›</a:t>
            </a:fld>
            <a:endParaRPr lang="en-GB"/>
          </a:p>
        </p:txBody>
      </p:sp>
    </p:spTree>
    <p:extLst>
      <p:ext uri="{BB962C8B-B14F-4D97-AF65-F5344CB8AC3E}">
        <p14:creationId xmlns:p14="http://schemas.microsoft.com/office/powerpoint/2010/main" val="15303373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78FFFA-6EB2-4D6A-9F92-BA62BBDF868A}" type="datetimeFigureOut">
              <a:rPr lang="en-GB" smtClean="0"/>
              <a:t>01/12/2022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382F445-B617-4201-88D2-5697B448D33D}" type="slidenum">
              <a:rPr lang="en-GB" smtClean="0"/>
              <a:t>‹#›</a:t>
            </a:fld>
            <a:endParaRPr lang="en-GB"/>
          </a:p>
        </p:txBody>
      </p:sp>
    </p:spTree>
    <p:extLst>
      <p:ext uri="{BB962C8B-B14F-4D97-AF65-F5344CB8AC3E}">
        <p14:creationId xmlns:p14="http://schemas.microsoft.com/office/powerpoint/2010/main" val="25149475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78FFFA-6EB2-4D6A-9F92-BA62BBDF868A}" type="datetimeFigureOut">
              <a:rPr lang="en-GB" smtClean="0"/>
              <a:t>01/12/2022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382F445-B617-4201-88D2-5697B448D33D}" type="slidenum">
              <a:rPr lang="en-GB" smtClean="0"/>
              <a:t>‹#›</a:t>
            </a:fld>
            <a:endParaRPr lang="en-GB"/>
          </a:p>
        </p:txBody>
      </p:sp>
    </p:spTree>
    <p:extLst>
      <p:ext uri="{BB962C8B-B14F-4D97-AF65-F5344CB8AC3E}">
        <p14:creationId xmlns:p14="http://schemas.microsoft.com/office/powerpoint/2010/main" val="3663471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278FFFA-6EB2-4D6A-9F92-BA62BBDF868A}" type="datetimeFigureOut">
              <a:rPr lang="en-GB" smtClean="0"/>
              <a:t>01/12/2022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382F445-B617-4201-88D2-5697B448D33D}" type="slidenum">
              <a:rPr lang="en-GB" smtClean="0"/>
              <a:t>‹#›</a:t>
            </a:fld>
            <a:endParaRPr lang="en-GB"/>
          </a:p>
        </p:txBody>
      </p:sp>
    </p:spTree>
    <p:extLst>
      <p:ext uri="{BB962C8B-B14F-4D97-AF65-F5344CB8AC3E}">
        <p14:creationId xmlns:p14="http://schemas.microsoft.com/office/powerpoint/2010/main" val="29819256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278FFFA-6EB2-4D6A-9F92-BA62BBDF868A}" type="datetimeFigureOut">
              <a:rPr lang="en-GB" smtClean="0"/>
              <a:t>01/12/2022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382F445-B617-4201-88D2-5697B448D33D}" type="slidenum">
              <a:rPr lang="en-GB" smtClean="0"/>
              <a:t>‹#›</a:t>
            </a:fld>
            <a:endParaRPr lang="en-GB"/>
          </a:p>
        </p:txBody>
      </p:sp>
    </p:spTree>
    <p:extLst>
      <p:ext uri="{BB962C8B-B14F-4D97-AF65-F5344CB8AC3E}">
        <p14:creationId xmlns:p14="http://schemas.microsoft.com/office/powerpoint/2010/main" val="31236095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2329" y="2505075"/>
            <a:ext cx="4190702"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14913" y="2505075"/>
            <a:ext cx="4211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278FFFA-6EB2-4D6A-9F92-BA62BBDF868A}" type="datetimeFigureOut">
              <a:rPr lang="en-GB" smtClean="0"/>
              <a:t>01/12/2022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382F445-B617-4201-88D2-5697B448D33D}" type="slidenum">
              <a:rPr lang="en-GB" smtClean="0"/>
              <a:t>‹#›</a:t>
            </a:fld>
            <a:endParaRPr lang="en-GB"/>
          </a:p>
        </p:txBody>
      </p:sp>
    </p:spTree>
    <p:extLst>
      <p:ext uri="{BB962C8B-B14F-4D97-AF65-F5344CB8AC3E}">
        <p14:creationId xmlns:p14="http://schemas.microsoft.com/office/powerpoint/2010/main" val="20839412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278FFFA-6EB2-4D6A-9F92-BA62BBDF868A}" type="datetimeFigureOut">
              <a:rPr lang="en-GB" smtClean="0"/>
              <a:t>01/12/2022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382F445-B617-4201-88D2-5697B448D33D}" type="slidenum">
              <a:rPr lang="en-GB" smtClean="0"/>
              <a:t>‹#›</a:t>
            </a:fld>
            <a:endParaRPr lang="en-GB"/>
          </a:p>
        </p:txBody>
      </p:sp>
    </p:spTree>
    <p:extLst>
      <p:ext uri="{BB962C8B-B14F-4D97-AF65-F5344CB8AC3E}">
        <p14:creationId xmlns:p14="http://schemas.microsoft.com/office/powerpoint/2010/main" val="13449939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78FFFA-6EB2-4D6A-9F92-BA62BBDF868A}" type="datetimeFigureOut">
              <a:rPr lang="en-GB" smtClean="0"/>
              <a:t>01/12/2022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382F445-B617-4201-88D2-5697B448D33D}" type="slidenum">
              <a:rPr lang="en-GB" smtClean="0"/>
              <a:t>‹#›</a:t>
            </a:fld>
            <a:endParaRPr lang="en-GB"/>
          </a:p>
        </p:txBody>
      </p:sp>
    </p:spTree>
    <p:extLst>
      <p:ext uri="{BB962C8B-B14F-4D97-AF65-F5344CB8AC3E}">
        <p14:creationId xmlns:p14="http://schemas.microsoft.com/office/powerpoint/2010/main" val="16616463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278FFFA-6EB2-4D6A-9F92-BA62BBDF868A}" type="datetimeFigureOut">
              <a:rPr lang="en-GB" smtClean="0"/>
              <a:t>01/12/2022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382F445-B617-4201-88D2-5697B448D33D}" type="slidenum">
              <a:rPr lang="en-GB" smtClean="0"/>
              <a:t>‹#›</a:t>
            </a:fld>
            <a:endParaRPr lang="en-GB"/>
          </a:p>
        </p:txBody>
      </p:sp>
    </p:spTree>
    <p:extLst>
      <p:ext uri="{BB962C8B-B14F-4D97-AF65-F5344CB8AC3E}">
        <p14:creationId xmlns:p14="http://schemas.microsoft.com/office/powerpoint/2010/main" val="1401815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278FFFA-6EB2-4D6A-9F92-BA62BBDF868A}" type="datetimeFigureOut">
              <a:rPr lang="en-GB" smtClean="0"/>
              <a:t>01/12/2022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382F445-B617-4201-88D2-5697B448D33D}" type="slidenum">
              <a:rPr lang="en-GB" smtClean="0"/>
              <a:t>‹#›</a:t>
            </a:fld>
            <a:endParaRPr lang="en-GB"/>
          </a:p>
        </p:txBody>
      </p:sp>
    </p:spTree>
    <p:extLst>
      <p:ext uri="{BB962C8B-B14F-4D97-AF65-F5344CB8AC3E}">
        <p14:creationId xmlns:p14="http://schemas.microsoft.com/office/powerpoint/2010/main" val="4420838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78FFFA-6EB2-4D6A-9F92-BA62BBDF868A}" type="datetimeFigureOut">
              <a:rPr lang="en-GB" smtClean="0"/>
              <a:t>01/12/2022</a:t>
            </a:fld>
            <a:endParaRPr lang="en-GB"/>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82F445-B617-4201-88D2-5697B448D33D}" type="slidenum">
              <a:rPr lang="en-GB" smtClean="0"/>
              <a:t>‹#›</a:t>
            </a:fld>
            <a:endParaRPr lang="en-GB"/>
          </a:p>
        </p:txBody>
      </p:sp>
    </p:spTree>
    <p:extLst>
      <p:ext uri="{BB962C8B-B14F-4D97-AF65-F5344CB8AC3E}">
        <p14:creationId xmlns:p14="http://schemas.microsoft.com/office/powerpoint/2010/main" val="8016233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5murRlhUYEI" TargetMode="External"/><Relationship Id="rId2" Type="http://schemas.openxmlformats.org/officeDocument/2006/relationships/hyperlink" Target="https://www.youtube.com/watch?v=c1iy8hXbi88" TargetMode="Externa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155A056-2E50-46DD-841A-CEF66EA3F9F5}"/>
              </a:ext>
            </a:extLst>
          </p:cNvPr>
          <p:cNvSpPr/>
          <p:nvPr/>
        </p:nvSpPr>
        <p:spPr>
          <a:xfrm>
            <a:off x="280555" y="187036"/>
            <a:ext cx="9299863" cy="6442364"/>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1586E8D6-D9E6-4832-AB4B-617BF236F674}"/>
              </a:ext>
            </a:extLst>
          </p:cNvPr>
          <p:cNvSpPr/>
          <p:nvPr/>
        </p:nvSpPr>
        <p:spPr>
          <a:xfrm>
            <a:off x="502227" y="415636"/>
            <a:ext cx="8828809" cy="126353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337B59AB-7737-4FCF-90C1-C26CD8D8F4B6}"/>
              </a:ext>
            </a:extLst>
          </p:cNvPr>
          <p:cNvSpPr txBox="1"/>
          <p:nvPr/>
        </p:nvSpPr>
        <p:spPr>
          <a:xfrm>
            <a:off x="770658" y="488373"/>
            <a:ext cx="8291946" cy="1077218"/>
          </a:xfrm>
          <a:prstGeom prst="rect">
            <a:avLst/>
          </a:prstGeom>
          <a:noFill/>
        </p:spPr>
        <p:txBody>
          <a:bodyPr wrap="square" rtlCol="0">
            <a:spAutoFit/>
          </a:bodyPr>
          <a:lstStyle/>
          <a:p>
            <a:pPr algn="ctr"/>
            <a:r>
              <a:rPr lang="en-GB" sz="3200" b="1" u="sng" dirty="0">
                <a:latin typeface="Comic Sans MS" panose="030F0702030302020204" pitchFamily="66" charset="0"/>
              </a:rPr>
              <a:t>Activities to do at </a:t>
            </a:r>
            <a:r>
              <a:rPr lang="en-GB" sz="3200" b="1" u="sng" dirty="0" smtClean="0">
                <a:latin typeface="Comic Sans MS" panose="030F0702030302020204" pitchFamily="66" charset="0"/>
              </a:rPr>
              <a:t>Home linked to Goldilocks and the Three Bears </a:t>
            </a:r>
            <a:endParaRPr lang="en-GB" sz="3200" b="1" u="sng" dirty="0">
              <a:latin typeface="Comic Sans MS" panose="030F0702030302020204" pitchFamily="66" charset="0"/>
            </a:endParaRPr>
          </a:p>
        </p:txBody>
      </p:sp>
      <p:pic>
        <p:nvPicPr>
          <p:cNvPr id="15" name="Picture 14">
            <a:extLst>
              <a:ext uri="{FF2B5EF4-FFF2-40B4-BE49-F238E27FC236}">
                <a16:creationId xmlns:a16="http://schemas.microsoft.com/office/drawing/2014/main" id="{F8BFB679-B272-45AE-804E-D3884DEE7FF6}"/>
              </a:ext>
            </a:extLst>
          </p:cNvPr>
          <p:cNvPicPr>
            <a:picLocks noChangeAspect="1"/>
          </p:cNvPicPr>
          <p:nvPr/>
        </p:nvPicPr>
        <p:blipFill>
          <a:blip r:embed="rId2"/>
          <a:stretch>
            <a:fillRect/>
          </a:stretch>
        </p:blipFill>
        <p:spPr>
          <a:xfrm>
            <a:off x="8316715" y="430544"/>
            <a:ext cx="1235993" cy="1192876"/>
          </a:xfrm>
          <a:prstGeom prst="rect">
            <a:avLst/>
          </a:prstGeom>
        </p:spPr>
      </p:pic>
      <p:pic>
        <p:nvPicPr>
          <p:cNvPr id="3" name="Picture 2"/>
          <p:cNvPicPr>
            <a:picLocks noChangeAspect="1"/>
          </p:cNvPicPr>
          <p:nvPr/>
        </p:nvPicPr>
        <p:blipFill>
          <a:blip r:embed="rId3"/>
          <a:stretch>
            <a:fillRect/>
          </a:stretch>
        </p:blipFill>
        <p:spPr>
          <a:xfrm>
            <a:off x="619471" y="1999210"/>
            <a:ext cx="2465763" cy="2818015"/>
          </a:xfrm>
          <a:prstGeom prst="rect">
            <a:avLst/>
          </a:prstGeom>
        </p:spPr>
      </p:pic>
      <p:pic>
        <p:nvPicPr>
          <p:cNvPr id="9" name="Picture 8"/>
          <p:cNvPicPr>
            <a:picLocks noChangeAspect="1"/>
          </p:cNvPicPr>
          <p:nvPr/>
        </p:nvPicPr>
        <p:blipFill>
          <a:blip r:embed="rId4"/>
          <a:stretch>
            <a:fillRect/>
          </a:stretch>
        </p:blipFill>
        <p:spPr>
          <a:xfrm>
            <a:off x="3349423" y="2020685"/>
            <a:ext cx="2143125" cy="2133600"/>
          </a:xfrm>
          <a:prstGeom prst="rect">
            <a:avLst/>
          </a:prstGeom>
        </p:spPr>
      </p:pic>
      <p:sp>
        <p:nvSpPr>
          <p:cNvPr id="12" name="TextBox 11"/>
          <p:cNvSpPr txBox="1"/>
          <p:nvPr/>
        </p:nvSpPr>
        <p:spPr>
          <a:xfrm>
            <a:off x="5685905" y="2020685"/>
            <a:ext cx="3557848" cy="3139321"/>
          </a:xfrm>
          <a:prstGeom prst="rect">
            <a:avLst/>
          </a:prstGeom>
          <a:noFill/>
          <a:ln>
            <a:solidFill>
              <a:schemeClr val="accent1"/>
            </a:solidFill>
          </a:ln>
        </p:spPr>
        <p:txBody>
          <a:bodyPr wrap="square" rtlCol="0">
            <a:spAutoFit/>
          </a:bodyPr>
          <a:lstStyle/>
          <a:p>
            <a:r>
              <a:rPr lang="en-GB" dirty="0" smtClean="0"/>
              <a:t>This is the book we are covering in nursery at the moment.</a:t>
            </a:r>
          </a:p>
          <a:p>
            <a:r>
              <a:rPr lang="en-GB" dirty="0" smtClean="0"/>
              <a:t>Perhaps take a trip to the local library in Luton town centre and see if you can find a copy of the story to share. The library is free to join and you can also borrow books for free returning them to borrow new ones. There is only a charge if you are late returning the books or they are purposefully damaged.</a:t>
            </a:r>
            <a:endParaRPr lang="en-GB" dirty="0"/>
          </a:p>
        </p:txBody>
      </p:sp>
      <p:pic>
        <p:nvPicPr>
          <p:cNvPr id="16" name="Picture 15"/>
          <p:cNvPicPr>
            <a:picLocks noChangeAspect="1"/>
          </p:cNvPicPr>
          <p:nvPr/>
        </p:nvPicPr>
        <p:blipFill>
          <a:blip r:embed="rId5"/>
          <a:stretch>
            <a:fillRect/>
          </a:stretch>
        </p:blipFill>
        <p:spPr>
          <a:xfrm>
            <a:off x="151860" y="490348"/>
            <a:ext cx="1237595" cy="1188823"/>
          </a:xfrm>
          <a:prstGeom prst="rect">
            <a:avLst/>
          </a:prstGeom>
        </p:spPr>
      </p:pic>
    </p:spTree>
    <p:extLst>
      <p:ext uri="{BB962C8B-B14F-4D97-AF65-F5344CB8AC3E}">
        <p14:creationId xmlns:p14="http://schemas.microsoft.com/office/powerpoint/2010/main" val="11015106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155A056-2E50-46DD-841A-CEF66EA3F9F5}"/>
              </a:ext>
            </a:extLst>
          </p:cNvPr>
          <p:cNvSpPr/>
          <p:nvPr/>
        </p:nvSpPr>
        <p:spPr>
          <a:xfrm>
            <a:off x="280555" y="187036"/>
            <a:ext cx="9299863" cy="6442364"/>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1586E8D6-D9E6-4832-AB4B-617BF236F674}"/>
              </a:ext>
            </a:extLst>
          </p:cNvPr>
          <p:cNvSpPr/>
          <p:nvPr/>
        </p:nvSpPr>
        <p:spPr>
          <a:xfrm>
            <a:off x="502227" y="415636"/>
            <a:ext cx="8828809" cy="67540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a:extLst>
              <a:ext uri="{FF2B5EF4-FFF2-40B4-BE49-F238E27FC236}">
                <a16:creationId xmlns:a16="http://schemas.microsoft.com/office/drawing/2014/main" id="{A63169DB-4530-40E3-A4C2-8A635CD6629F}"/>
              </a:ext>
            </a:extLst>
          </p:cNvPr>
          <p:cNvPicPr>
            <a:picLocks noChangeAspect="1"/>
          </p:cNvPicPr>
          <p:nvPr/>
        </p:nvPicPr>
        <p:blipFill>
          <a:blip r:embed="rId2"/>
          <a:stretch>
            <a:fillRect/>
          </a:stretch>
        </p:blipFill>
        <p:spPr>
          <a:xfrm>
            <a:off x="7612429" y="1166152"/>
            <a:ext cx="1887621" cy="1818409"/>
          </a:xfrm>
          <a:prstGeom prst="rect">
            <a:avLst/>
          </a:prstGeom>
        </p:spPr>
      </p:pic>
      <p:sp>
        <p:nvSpPr>
          <p:cNvPr id="16" name="TextBox 15">
            <a:extLst>
              <a:ext uri="{FF2B5EF4-FFF2-40B4-BE49-F238E27FC236}">
                <a16:creationId xmlns:a16="http://schemas.microsoft.com/office/drawing/2014/main" id="{F0191384-CD86-4FCA-8BE8-947D2BEEE86E}"/>
              </a:ext>
            </a:extLst>
          </p:cNvPr>
          <p:cNvSpPr txBox="1"/>
          <p:nvPr/>
        </p:nvSpPr>
        <p:spPr>
          <a:xfrm>
            <a:off x="574964" y="490743"/>
            <a:ext cx="8756072" cy="523220"/>
          </a:xfrm>
          <a:prstGeom prst="rect">
            <a:avLst/>
          </a:prstGeom>
          <a:noFill/>
        </p:spPr>
        <p:txBody>
          <a:bodyPr wrap="square">
            <a:spAutoFit/>
          </a:bodyPr>
          <a:lstStyle/>
          <a:p>
            <a:pPr algn="ctr"/>
            <a:r>
              <a:rPr lang="en-GB" sz="2800" b="1" u="sng" dirty="0">
                <a:latin typeface="Comic Sans MS" panose="030F0702030302020204" pitchFamily="66" charset="0"/>
              </a:rPr>
              <a:t>Baby Bears New Chair</a:t>
            </a:r>
            <a:endParaRPr lang="en-GB" sz="2800" dirty="0"/>
          </a:p>
        </p:txBody>
      </p:sp>
      <p:pic>
        <p:nvPicPr>
          <p:cNvPr id="2" name="Picture 1">
            <a:extLst>
              <a:ext uri="{FF2B5EF4-FFF2-40B4-BE49-F238E27FC236}">
                <a16:creationId xmlns:a16="http://schemas.microsoft.com/office/drawing/2014/main" id="{C444CC97-A4CD-43E7-BF0A-342034AA92A6}"/>
              </a:ext>
            </a:extLst>
          </p:cNvPr>
          <p:cNvPicPr>
            <a:picLocks noChangeAspect="1"/>
          </p:cNvPicPr>
          <p:nvPr/>
        </p:nvPicPr>
        <p:blipFill>
          <a:blip r:embed="rId3"/>
          <a:stretch>
            <a:fillRect/>
          </a:stretch>
        </p:blipFill>
        <p:spPr>
          <a:xfrm>
            <a:off x="6556824" y="3995554"/>
            <a:ext cx="2899064" cy="2446810"/>
          </a:xfrm>
          <a:prstGeom prst="rect">
            <a:avLst/>
          </a:prstGeom>
        </p:spPr>
      </p:pic>
      <p:sp>
        <p:nvSpPr>
          <p:cNvPr id="8" name="TextBox 7">
            <a:extLst>
              <a:ext uri="{FF2B5EF4-FFF2-40B4-BE49-F238E27FC236}">
                <a16:creationId xmlns:a16="http://schemas.microsoft.com/office/drawing/2014/main" id="{C5717037-2BFE-48E2-BB49-A6FE3072595E}"/>
              </a:ext>
            </a:extLst>
          </p:cNvPr>
          <p:cNvSpPr txBox="1"/>
          <p:nvPr/>
        </p:nvSpPr>
        <p:spPr>
          <a:xfrm>
            <a:off x="502227" y="1378274"/>
            <a:ext cx="6851938" cy="2185214"/>
          </a:xfrm>
          <a:prstGeom prst="rect">
            <a:avLst/>
          </a:prstGeom>
          <a:noFill/>
          <a:ln w="57150">
            <a:solidFill>
              <a:schemeClr val="accent6">
                <a:lumMod val="50000"/>
              </a:schemeClr>
            </a:solidFill>
          </a:ln>
        </p:spPr>
        <p:txBody>
          <a:bodyPr wrap="square">
            <a:spAutoFit/>
          </a:bodyPr>
          <a:lstStyle/>
          <a:p>
            <a:pPr algn="ctr"/>
            <a:r>
              <a:rPr lang="en-GB" sz="2400" dirty="0">
                <a:latin typeface="Comic Sans MS" panose="030F0702030302020204" pitchFamily="66" charset="0"/>
              </a:rPr>
              <a:t>Baby Bear is feeling sad after Goldilocks broke his chair.</a:t>
            </a:r>
          </a:p>
          <a:p>
            <a:pPr algn="ctr"/>
            <a:r>
              <a:rPr lang="en-GB" sz="2400" dirty="0">
                <a:latin typeface="Comic Sans MS" panose="030F0702030302020204" pitchFamily="66" charset="0"/>
              </a:rPr>
              <a:t>Can you be a friendly fox and draw baby bear a new chair to help make him happy again?</a:t>
            </a:r>
          </a:p>
          <a:p>
            <a:pPr algn="ctr"/>
            <a:r>
              <a:rPr lang="en-GB" sz="2000" i="1" dirty="0">
                <a:latin typeface="Comic Sans MS" panose="030F0702030302020204" pitchFamily="66" charset="0"/>
              </a:rPr>
              <a:t>(You could even try to make the chair out of recycled materials such as cereal boxes and cardboard tubes.)</a:t>
            </a:r>
          </a:p>
        </p:txBody>
      </p:sp>
      <p:sp>
        <p:nvSpPr>
          <p:cNvPr id="10" name="TextBox 9">
            <a:extLst>
              <a:ext uri="{FF2B5EF4-FFF2-40B4-BE49-F238E27FC236}">
                <a16:creationId xmlns:a16="http://schemas.microsoft.com/office/drawing/2014/main" id="{C110369A-0CE0-4EF4-9E2D-75642B5DE1E0}"/>
              </a:ext>
            </a:extLst>
          </p:cNvPr>
          <p:cNvSpPr txBox="1"/>
          <p:nvPr/>
        </p:nvSpPr>
        <p:spPr>
          <a:xfrm>
            <a:off x="502227" y="4351835"/>
            <a:ext cx="5908964" cy="1938992"/>
          </a:xfrm>
          <a:prstGeom prst="rect">
            <a:avLst/>
          </a:prstGeom>
          <a:noFill/>
          <a:ln w="57150">
            <a:solidFill>
              <a:srgbClr val="FFFF00"/>
            </a:solidFill>
          </a:ln>
        </p:spPr>
        <p:txBody>
          <a:bodyPr wrap="square">
            <a:spAutoFit/>
          </a:bodyPr>
          <a:lstStyle/>
          <a:p>
            <a:pPr marL="285750" indent="-285750">
              <a:buFont typeface="Wingdings" panose="05000000000000000000" pitchFamily="2" charset="2"/>
              <a:buChar char="v"/>
            </a:pPr>
            <a:r>
              <a:rPr lang="en-GB" sz="2400" dirty="0">
                <a:latin typeface="Comic Sans MS" panose="030F0702030302020204" pitchFamily="66" charset="0"/>
              </a:rPr>
              <a:t>What will the new chair be made of?</a:t>
            </a:r>
          </a:p>
          <a:p>
            <a:pPr marL="285750" indent="-285750">
              <a:buFont typeface="Wingdings" panose="05000000000000000000" pitchFamily="2" charset="2"/>
              <a:buChar char="v"/>
            </a:pPr>
            <a:r>
              <a:rPr lang="en-GB" sz="2400" dirty="0">
                <a:latin typeface="Comic Sans MS" panose="030F0702030302020204" pitchFamily="66" charset="0"/>
              </a:rPr>
              <a:t>I wonder what colour it will be.</a:t>
            </a:r>
          </a:p>
          <a:p>
            <a:pPr marL="285750" indent="-285750">
              <a:buFont typeface="Wingdings" panose="05000000000000000000" pitchFamily="2" charset="2"/>
              <a:buChar char="v"/>
            </a:pPr>
            <a:r>
              <a:rPr lang="en-GB" sz="2400" dirty="0">
                <a:latin typeface="Comic Sans MS" panose="030F0702030302020204" pitchFamily="66" charset="0"/>
              </a:rPr>
              <a:t>What will it feel like to sit on?</a:t>
            </a:r>
          </a:p>
          <a:p>
            <a:pPr marL="285750" indent="-285750">
              <a:buFont typeface="Wingdings" panose="05000000000000000000" pitchFamily="2" charset="2"/>
              <a:buChar char="v"/>
            </a:pPr>
            <a:r>
              <a:rPr lang="en-GB" sz="2400" dirty="0">
                <a:latin typeface="Comic Sans MS" panose="030F0702030302020204" pitchFamily="66" charset="0"/>
              </a:rPr>
              <a:t>How do think baby bear will feel when he sees the new chair?</a:t>
            </a:r>
          </a:p>
        </p:txBody>
      </p:sp>
    </p:spTree>
    <p:extLst>
      <p:ext uri="{BB962C8B-B14F-4D97-AF65-F5344CB8AC3E}">
        <p14:creationId xmlns:p14="http://schemas.microsoft.com/office/powerpoint/2010/main" val="20808599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155A056-2E50-46DD-841A-CEF66EA3F9F5}"/>
              </a:ext>
            </a:extLst>
          </p:cNvPr>
          <p:cNvSpPr/>
          <p:nvPr/>
        </p:nvSpPr>
        <p:spPr>
          <a:xfrm>
            <a:off x="280555" y="187036"/>
            <a:ext cx="9299863" cy="6442364"/>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1586E8D6-D9E6-4832-AB4B-617BF236F674}"/>
              </a:ext>
            </a:extLst>
          </p:cNvPr>
          <p:cNvSpPr/>
          <p:nvPr/>
        </p:nvSpPr>
        <p:spPr>
          <a:xfrm>
            <a:off x="502227" y="415636"/>
            <a:ext cx="8828809" cy="67540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a:extLst>
              <a:ext uri="{FF2B5EF4-FFF2-40B4-BE49-F238E27FC236}">
                <a16:creationId xmlns:a16="http://schemas.microsoft.com/office/drawing/2014/main" id="{A63169DB-4530-40E3-A4C2-8A635CD6629F}"/>
              </a:ext>
            </a:extLst>
          </p:cNvPr>
          <p:cNvPicPr>
            <a:picLocks noChangeAspect="1"/>
          </p:cNvPicPr>
          <p:nvPr/>
        </p:nvPicPr>
        <p:blipFill>
          <a:blip r:embed="rId2"/>
          <a:stretch>
            <a:fillRect/>
          </a:stretch>
        </p:blipFill>
        <p:spPr>
          <a:xfrm>
            <a:off x="7612429" y="1166152"/>
            <a:ext cx="1887621" cy="1818409"/>
          </a:xfrm>
          <a:prstGeom prst="rect">
            <a:avLst/>
          </a:prstGeom>
        </p:spPr>
      </p:pic>
      <p:sp>
        <p:nvSpPr>
          <p:cNvPr id="16" name="TextBox 15">
            <a:extLst>
              <a:ext uri="{FF2B5EF4-FFF2-40B4-BE49-F238E27FC236}">
                <a16:creationId xmlns:a16="http://schemas.microsoft.com/office/drawing/2014/main" id="{F0191384-CD86-4FCA-8BE8-947D2BEEE86E}"/>
              </a:ext>
            </a:extLst>
          </p:cNvPr>
          <p:cNvSpPr txBox="1"/>
          <p:nvPr/>
        </p:nvSpPr>
        <p:spPr>
          <a:xfrm>
            <a:off x="574964" y="490743"/>
            <a:ext cx="8756072" cy="523220"/>
          </a:xfrm>
          <a:prstGeom prst="rect">
            <a:avLst/>
          </a:prstGeom>
          <a:noFill/>
        </p:spPr>
        <p:txBody>
          <a:bodyPr wrap="square">
            <a:spAutoFit/>
          </a:bodyPr>
          <a:lstStyle/>
          <a:p>
            <a:pPr algn="ctr"/>
            <a:r>
              <a:rPr lang="en-GB" sz="2800" b="1" u="sng" dirty="0">
                <a:latin typeface="Comic Sans MS" panose="030F0702030302020204" pitchFamily="66" charset="0"/>
              </a:rPr>
              <a:t>Citrus Fruit Printing </a:t>
            </a:r>
            <a:endParaRPr lang="en-GB" sz="2800" dirty="0"/>
          </a:p>
        </p:txBody>
      </p:sp>
      <p:pic>
        <p:nvPicPr>
          <p:cNvPr id="2" name="Picture 1">
            <a:extLst>
              <a:ext uri="{FF2B5EF4-FFF2-40B4-BE49-F238E27FC236}">
                <a16:creationId xmlns:a16="http://schemas.microsoft.com/office/drawing/2014/main" id="{4F9FAB4B-17AE-4CFF-B4C2-EE51EFF7934C}"/>
              </a:ext>
            </a:extLst>
          </p:cNvPr>
          <p:cNvPicPr>
            <a:picLocks noChangeAspect="1"/>
          </p:cNvPicPr>
          <p:nvPr/>
        </p:nvPicPr>
        <p:blipFill>
          <a:blip r:embed="rId3"/>
          <a:stretch>
            <a:fillRect/>
          </a:stretch>
        </p:blipFill>
        <p:spPr>
          <a:xfrm>
            <a:off x="5881255" y="2981490"/>
            <a:ext cx="3449781" cy="3460873"/>
          </a:xfrm>
          <a:prstGeom prst="rect">
            <a:avLst/>
          </a:prstGeom>
        </p:spPr>
      </p:pic>
      <p:sp>
        <p:nvSpPr>
          <p:cNvPr id="8" name="TextBox 7">
            <a:extLst>
              <a:ext uri="{FF2B5EF4-FFF2-40B4-BE49-F238E27FC236}">
                <a16:creationId xmlns:a16="http://schemas.microsoft.com/office/drawing/2014/main" id="{5BBA84BF-DA81-46F1-99DC-08F0427BC7AA}"/>
              </a:ext>
            </a:extLst>
          </p:cNvPr>
          <p:cNvSpPr txBox="1"/>
          <p:nvPr/>
        </p:nvSpPr>
        <p:spPr>
          <a:xfrm>
            <a:off x="502227" y="1282215"/>
            <a:ext cx="5112328" cy="1508105"/>
          </a:xfrm>
          <a:prstGeom prst="rect">
            <a:avLst/>
          </a:prstGeom>
          <a:noFill/>
          <a:ln w="57150">
            <a:solidFill>
              <a:srgbClr val="002060"/>
            </a:solidFill>
          </a:ln>
        </p:spPr>
        <p:txBody>
          <a:bodyPr wrap="square">
            <a:spAutoFit/>
          </a:bodyPr>
          <a:lstStyle/>
          <a:p>
            <a:pPr algn="ctr"/>
            <a:r>
              <a:rPr lang="en-GB" sz="2000" b="1" u="sng" dirty="0">
                <a:latin typeface="Comic Sans MS" panose="030F0702030302020204" pitchFamily="66" charset="0"/>
              </a:rPr>
              <a:t>Resources</a:t>
            </a:r>
            <a:endParaRPr lang="en-GB" sz="2400" b="1" u="sng" dirty="0">
              <a:latin typeface="Comic Sans MS" panose="030F0702030302020204" pitchFamily="66" charset="0"/>
            </a:endParaRPr>
          </a:p>
          <a:p>
            <a:r>
              <a:rPr lang="en-GB" dirty="0">
                <a:latin typeface="Comic Sans MS" panose="030F0702030302020204" pitchFamily="66" charset="0"/>
              </a:rPr>
              <a:t>Oranges, lemons or limes cut into halves</a:t>
            </a:r>
          </a:p>
          <a:p>
            <a:r>
              <a:rPr lang="en-GB" dirty="0">
                <a:latin typeface="Comic Sans MS" panose="030F0702030302020204" pitchFamily="66" charset="0"/>
              </a:rPr>
              <a:t>Different coloured paints</a:t>
            </a:r>
          </a:p>
          <a:p>
            <a:r>
              <a:rPr lang="en-GB" dirty="0">
                <a:latin typeface="Comic Sans MS" panose="030F0702030302020204" pitchFamily="66" charset="0"/>
              </a:rPr>
              <a:t>Old Tray or plates for the paints</a:t>
            </a:r>
          </a:p>
          <a:p>
            <a:r>
              <a:rPr lang="en-GB" dirty="0">
                <a:latin typeface="Comic Sans MS" panose="030F0702030302020204" pitchFamily="66" charset="0"/>
              </a:rPr>
              <a:t>Paper</a:t>
            </a:r>
          </a:p>
        </p:txBody>
      </p:sp>
      <p:sp>
        <p:nvSpPr>
          <p:cNvPr id="10" name="TextBox 9">
            <a:extLst>
              <a:ext uri="{FF2B5EF4-FFF2-40B4-BE49-F238E27FC236}">
                <a16:creationId xmlns:a16="http://schemas.microsoft.com/office/drawing/2014/main" id="{2A962058-6830-4BE2-80B3-CAE663DE9408}"/>
              </a:ext>
            </a:extLst>
          </p:cNvPr>
          <p:cNvSpPr txBox="1"/>
          <p:nvPr/>
        </p:nvSpPr>
        <p:spPr>
          <a:xfrm>
            <a:off x="486641" y="3035734"/>
            <a:ext cx="5127914" cy="3416320"/>
          </a:xfrm>
          <a:prstGeom prst="rect">
            <a:avLst/>
          </a:prstGeom>
          <a:noFill/>
          <a:ln w="57150">
            <a:solidFill>
              <a:srgbClr val="99CC00"/>
            </a:solidFill>
          </a:ln>
        </p:spPr>
        <p:txBody>
          <a:bodyPr wrap="square">
            <a:spAutoFit/>
          </a:bodyPr>
          <a:lstStyle/>
          <a:p>
            <a:r>
              <a:rPr lang="en-GB" dirty="0">
                <a:latin typeface="Comic Sans MS" panose="030F0702030302020204" pitchFamily="66" charset="0"/>
              </a:rPr>
              <a:t>Method:</a:t>
            </a:r>
          </a:p>
          <a:p>
            <a:r>
              <a:rPr lang="en-GB" dirty="0">
                <a:latin typeface="Comic Sans MS" panose="030F0702030302020204" pitchFamily="66" charset="0"/>
              </a:rPr>
              <a:t>Pour some different coloured paints into the trays. The picture above shows the colours of the fruits being used but you could use any colours you have.</a:t>
            </a:r>
          </a:p>
          <a:p>
            <a:r>
              <a:rPr lang="en-GB" dirty="0">
                <a:latin typeface="Comic Sans MS" panose="030F0702030302020204" pitchFamily="66" charset="0"/>
              </a:rPr>
              <a:t>Now give your child the freedom to explore the patterns they make from printing with the fruits.</a:t>
            </a:r>
          </a:p>
          <a:p>
            <a:r>
              <a:rPr lang="en-GB" dirty="0">
                <a:latin typeface="Comic Sans MS" panose="030F0702030302020204" pitchFamily="66" charset="0"/>
              </a:rPr>
              <a:t>You could also use a pale coloured fabric e.g. an old bedsheet for your child to print on.</a:t>
            </a:r>
          </a:p>
          <a:p>
            <a:r>
              <a:rPr lang="en-GB" dirty="0">
                <a:latin typeface="Comic Sans MS" panose="030F0702030302020204" pitchFamily="66" charset="0"/>
              </a:rPr>
              <a:t>See what other items you at home which make an interesting pattern when printed with.</a:t>
            </a:r>
          </a:p>
        </p:txBody>
      </p:sp>
    </p:spTree>
    <p:extLst>
      <p:ext uri="{BB962C8B-B14F-4D97-AF65-F5344CB8AC3E}">
        <p14:creationId xmlns:p14="http://schemas.microsoft.com/office/powerpoint/2010/main" val="30728959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155A056-2E50-46DD-841A-CEF66EA3F9F5}"/>
              </a:ext>
            </a:extLst>
          </p:cNvPr>
          <p:cNvSpPr/>
          <p:nvPr/>
        </p:nvSpPr>
        <p:spPr>
          <a:xfrm>
            <a:off x="280555" y="187036"/>
            <a:ext cx="9299863" cy="6442364"/>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1586E8D6-D9E6-4832-AB4B-617BF236F674}"/>
              </a:ext>
            </a:extLst>
          </p:cNvPr>
          <p:cNvSpPr/>
          <p:nvPr/>
        </p:nvSpPr>
        <p:spPr>
          <a:xfrm>
            <a:off x="502227" y="415636"/>
            <a:ext cx="8828809" cy="67540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a:extLst>
              <a:ext uri="{FF2B5EF4-FFF2-40B4-BE49-F238E27FC236}">
                <a16:creationId xmlns:a16="http://schemas.microsoft.com/office/drawing/2014/main" id="{A63169DB-4530-40E3-A4C2-8A635CD6629F}"/>
              </a:ext>
            </a:extLst>
          </p:cNvPr>
          <p:cNvPicPr>
            <a:picLocks noChangeAspect="1"/>
          </p:cNvPicPr>
          <p:nvPr/>
        </p:nvPicPr>
        <p:blipFill>
          <a:blip r:embed="rId2"/>
          <a:stretch>
            <a:fillRect/>
          </a:stretch>
        </p:blipFill>
        <p:spPr>
          <a:xfrm>
            <a:off x="7059627" y="1502326"/>
            <a:ext cx="2424481" cy="2335584"/>
          </a:xfrm>
          <a:prstGeom prst="rect">
            <a:avLst/>
          </a:prstGeom>
        </p:spPr>
      </p:pic>
      <p:sp>
        <p:nvSpPr>
          <p:cNvPr id="16" name="TextBox 15">
            <a:extLst>
              <a:ext uri="{FF2B5EF4-FFF2-40B4-BE49-F238E27FC236}">
                <a16:creationId xmlns:a16="http://schemas.microsoft.com/office/drawing/2014/main" id="{F0191384-CD86-4FCA-8BE8-947D2BEEE86E}"/>
              </a:ext>
            </a:extLst>
          </p:cNvPr>
          <p:cNvSpPr txBox="1"/>
          <p:nvPr/>
        </p:nvSpPr>
        <p:spPr>
          <a:xfrm>
            <a:off x="574964" y="490743"/>
            <a:ext cx="8756072" cy="523220"/>
          </a:xfrm>
          <a:prstGeom prst="rect">
            <a:avLst/>
          </a:prstGeom>
          <a:noFill/>
        </p:spPr>
        <p:txBody>
          <a:bodyPr wrap="square">
            <a:spAutoFit/>
          </a:bodyPr>
          <a:lstStyle/>
          <a:p>
            <a:pPr algn="ctr"/>
            <a:r>
              <a:rPr lang="en-GB" sz="2800" b="1" u="sng" dirty="0">
                <a:latin typeface="Comic Sans MS" panose="030F0702030302020204" pitchFamily="66" charset="0"/>
              </a:rPr>
              <a:t>Collage </a:t>
            </a:r>
            <a:endParaRPr lang="en-GB" sz="2800" dirty="0"/>
          </a:p>
        </p:txBody>
      </p:sp>
      <p:pic>
        <p:nvPicPr>
          <p:cNvPr id="3" name="Picture 2">
            <a:extLst>
              <a:ext uri="{FF2B5EF4-FFF2-40B4-BE49-F238E27FC236}">
                <a16:creationId xmlns:a16="http://schemas.microsoft.com/office/drawing/2014/main" id="{612651BF-4FB6-4A39-83F5-632AAB13F107}"/>
              </a:ext>
            </a:extLst>
          </p:cNvPr>
          <p:cNvPicPr>
            <a:picLocks noChangeAspect="1"/>
          </p:cNvPicPr>
          <p:nvPr/>
        </p:nvPicPr>
        <p:blipFill>
          <a:blip r:embed="rId3"/>
          <a:stretch>
            <a:fillRect/>
          </a:stretch>
        </p:blipFill>
        <p:spPr>
          <a:xfrm>
            <a:off x="502226" y="1218287"/>
            <a:ext cx="3280064" cy="2903663"/>
          </a:xfrm>
          <a:prstGeom prst="rect">
            <a:avLst/>
          </a:prstGeom>
        </p:spPr>
      </p:pic>
      <p:sp>
        <p:nvSpPr>
          <p:cNvPr id="12" name="TextBox 11">
            <a:extLst>
              <a:ext uri="{FF2B5EF4-FFF2-40B4-BE49-F238E27FC236}">
                <a16:creationId xmlns:a16="http://schemas.microsoft.com/office/drawing/2014/main" id="{4208830D-AB2F-40A1-AB99-2E44B0B25114}"/>
              </a:ext>
            </a:extLst>
          </p:cNvPr>
          <p:cNvSpPr txBox="1"/>
          <p:nvPr/>
        </p:nvSpPr>
        <p:spPr>
          <a:xfrm>
            <a:off x="4431400" y="1266938"/>
            <a:ext cx="2531918" cy="2893100"/>
          </a:xfrm>
          <a:prstGeom prst="rect">
            <a:avLst/>
          </a:prstGeom>
          <a:noFill/>
          <a:ln w="57150">
            <a:solidFill>
              <a:srgbClr val="9966FF"/>
            </a:solidFill>
          </a:ln>
        </p:spPr>
        <p:txBody>
          <a:bodyPr wrap="square">
            <a:spAutoFit/>
          </a:bodyPr>
          <a:lstStyle/>
          <a:p>
            <a:pPr algn="ctr"/>
            <a:r>
              <a:rPr lang="en-GB" b="1" u="sng" dirty="0"/>
              <a:t>Resources</a:t>
            </a:r>
          </a:p>
          <a:p>
            <a:pPr algn="ctr"/>
            <a:r>
              <a:rPr lang="en-GB" sz="1600" dirty="0"/>
              <a:t>Old magazines</a:t>
            </a:r>
          </a:p>
          <a:p>
            <a:pPr algn="ctr"/>
            <a:r>
              <a:rPr lang="en-GB" sz="1600" dirty="0"/>
              <a:t>Fabric</a:t>
            </a:r>
          </a:p>
          <a:p>
            <a:pPr algn="ctr"/>
            <a:r>
              <a:rPr lang="en-GB" sz="1600" dirty="0"/>
              <a:t>Wallpaper</a:t>
            </a:r>
          </a:p>
          <a:p>
            <a:pPr algn="ctr"/>
            <a:r>
              <a:rPr lang="en-GB" sz="1600" dirty="0"/>
              <a:t>Ribbon</a:t>
            </a:r>
          </a:p>
          <a:p>
            <a:pPr algn="ctr"/>
            <a:r>
              <a:rPr lang="en-GB" sz="1600" dirty="0"/>
              <a:t>Bottle tops</a:t>
            </a:r>
          </a:p>
          <a:p>
            <a:pPr algn="ctr"/>
            <a:r>
              <a:rPr lang="en-GB" sz="1600" dirty="0"/>
              <a:t>Straws</a:t>
            </a:r>
          </a:p>
          <a:p>
            <a:pPr algn="ctr"/>
            <a:r>
              <a:rPr lang="en-GB" sz="1600" dirty="0"/>
              <a:t>Scissors</a:t>
            </a:r>
          </a:p>
          <a:p>
            <a:pPr algn="ctr"/>
            <a:r>
              <a:rPr lang="en-GB" sz="1600" dirty="0"/>
              <a:t>Glue</a:t>
            </a:r>
          </a:p>
          <a:p>
            <a:pPr algn="ctr"/>
            <a:r>
              <a:rPr lang="en-GB" sz="1600" dirty="0"/>
              <a:t>Paper to stick onto</a:t>
            </a:r>
          </a:p>
          <a:p>
            <a:pPr algn="ctr"/>
            <a:r>
              <a:rPr lang="en-GB" sz="1600" dirty="0"/>
              <a:t>A brush or glue spreader</a:t>
            </a:r>
          </a:p>
        </p:txBody>
      </p:sp>
      <p:sp>
        <p:nvSpPr>
          <p:cNvPr id="14" name="TextBox 13">
            <a:extLst>
              <a:ext uri="{FF2B5EF4-FFF2-40B4-BE49-F238E27FC236}">
                <a16:creationId xmlns:a16="http://schemas.microsoft.com/office/drawing/2014/main" id="{F5E3314C-C6F0-438D-BDE0-0D44D1B3A32A}"/>
              </a:ext>
            </a:extLst>
          </p:cNvPr>
          <p:cNvSpPr txBox="1"/>
          <p:nvPr/>
        </p:nvSpPr>
        <p:spPr>
          <a:xfrm>
            <a:off x="502226" y="4335932"/>
            <a:ext cx="8828809" cy="2031325"/>
          </a:xfrm>
          <a:prstGeom prst="rect">
            <a:avLst/>
          </a:prstGeom>
          <a:noFill/>
          <a:ln w="57150">
            <a:solidFill>
              <a:srgbClr val="3333FF"/>
            </a:solidFill>
          </a:ln>
        </p:spPr>
        <p:txBody>
          <a:bodyPr wrap="square">
            <a:spAutoFit/>
          </a:bodyPr>
          <a:lstStyle/>
          <a:p>
            <a:r>
              <a:rPr lang="en-GB" sz="1400" dirty="0">
                <a:latin typeface="Comic Sans MS" panose="030F0702030302020204" pitchFamily="66" charset="0"/>
              </a:rPr>
              <a:t>If you have children’s scissors, allow your child to cut out pictures and text from the magazines.</a:t>
            </a:r>
          </a:p>
          <a:p>
            <a:r>
              <a:rPr lang="en-GB" sz="1400" dirty="0">
                <a:latin typeface="Comic Sans MS" panose="030F0702030302020204" pitchFamily="66" charset="0"/>
              </a:rPr>
              <a:t>If you don’t they may be able to rip them which will give some interesting shapes.</a:t>
            </a:r>
          </a:p>
          <a:p>
            <a:r>
              <a:rPr lang="en-GB" sz="1400" dirty="0">
                <a:latin typeface="Comic Sans MS" panose="030F0702030302020204" pitchFamily="66" charset="0"/>
              </a:rPr>
              <a:t>If you don’t have glue you can easily make some with flour and water.</a:t>
            </a:r>
          </a:p>
          <a:p>
            <a:r>
              <a:rPr lang="en-GB" sz="1400" dirty="0">
                <a:latin typeface="Comic Sans MS" panose="030F0702030302020204" pitchFamily="66" charset="0"/>
              </a:rPr>
              <a:t>Allow your child the freedom to be creative and decide where to stick each piece You can provide any bits you find around the home to add their collage.</a:t>
            </a:r>
          </a:p>
          <a:p>
            <a:r>
              <a:rPr lang="en-GB" sz="1400" dirty="0">
                <a:latin typeface="Comic Sans MS" panose="030F0702030302020204" pitchFamily="66" charset="0"/>
              </a:rPr>
              <a:t>You can make this more challenging by providing a stronger base e.g. a piece of cardboard and adding some recycling materials to stick e.g. toilet roll tubes, boxes silver foil dishes etc</a:t>
            </a:r>
          </a:p>
          <a:p>
            <a:r>
              <a:rPr lang="en-GB" sz="1400" dirty="0">
                <a:latin typeface="Comic Sans MS" panose="030F0702030302020204" pitchFamily="66" charset="0"/>
              </a:rPr>
              <a:t>Think about making a natural collage. Go on a hunt to look for different shaped and coloured leaves, sticks, pine cones, acorns etc and produce a collage with them.</a:t>
            </a:r>
          </a:p>
        </p:txBody>
      </p:sp>
    </p:spTree>
    <p:extLst>
      <p:ext uri="{BB962C8B-B14F-4D97-AF65-F5344CB8AC3E}">
        <p14:creationId xmlns:p14="http://schemas.microsoft.com/office/powerpoint/2010/main" val="12363352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155A056-2E50-46DD-841A-CEF66EA3F9F5}"/>
              </a:ext>
            </a:extLst>
          </p:cNvPr>
          <p:cNvSpPr/>
          <p:nvPr/>
        </p:nvSpPr>
        <p:spPr>
          <a:xfrm>
            <a:off x="280555" y="187036"/>
            <a:ext cx="9299863" cy="6442364"/>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1586E8D6-D9E6-4832-AB4B-617BF236F674}"/>
              </a:ext>
            </a:extLst>
          </p:cNvPr>
          <p:cNvSpPr/>
          <p:nvPr/>
        </p:nvSpPr>
        <p:spPr>
          <a:xfrm>
            <a:off x="502227" y="415636"/>
            <a:ext cx="8828809" cy="67540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a:extLst>
              <a:ext uri="{FF2B5EF4-FFF2-40B4-BE49-F238E27FC236}">
                <a16:creationId xmlns:a16="http://schemas.microsoft.com/office/drawing/2014/main" id="{A63169DB-4530-40E3-A4C2-8A635CD6629F}"/>
              </a:ext>
            </a:extLst>
          </p:cNvPr>
          <p:cNvPicPr>
            <a:picLocks noChangeAspect="1"/>
          </p:cNvPicPr>
          <p:nvPr/>
        </p:nvPicPr>
        <p:blipFill>
          <a:blip r:embed="rId2"/>
          <a:stretch>
            <a:fillRect/>
          </a:stretch>
        </p:blipFill>
        <p:spPr>
          <a:xfrm>
            <a:off x="7612429" y="1166152"/>
            <a:ext cx="1887621" cy="1818409"/>
          </a:xfrm>
          <a:prstGeom prst="rect">
            <a:avLst/>
          </a:prstGeom>
        </p:spPr>
      </p:pic>
      <p:sp>
        <p:nvSpPr>
          <p:cNvPr id="16" name="TextBox 15">
            <a:extLst>
              <a:ext uri="{FF2B5EF4-FFF2-40B4-BE49-F238E27FC236}">
                <a16:creationId xmlns:a16="http://schemas.microsoft.com/office/drawing/2014/main" id="{F0191384-CD86-4FCA-8BE8-947D2BEEE86E}"/>
              </a:ext>
            </a:extLst>
          </p:cNvPr>
          <p:cNvSpPr txBox="1"/>
          <p:nvPr/>
        </p:nvSpPr>
        <p:spPr>
          <a:xfrm>
            <a:off x="574964" y="490743"/>
            <a:ext cx="8756072" cy="523220"/>
          </a:xfrm>
          <a:prstGeom prst="rect">
            <a:avLst/>
          </a:prstGeom>
          <a:noFill/>
        </p:spPr>
        <p:txBody>
          <a:bodyPr wrap="square">
            <a:spAutoFit/>
          </a:bodyPr>
          <a:lstStyle/>
          <a:p>
            <a:pPr algn="ctr"/>
            <a:r>
              <a:rPr lang="en-GB" sz="2800" b="1" u="sng" dirty="0">
                <a:latin typeface="Comic Sans MS" panose="030F0702030302020204" pitchFamily="66" charset="0"/>
              </a:rPr>
              <a:t>Skittles Rainbow Experiment </a:t>
            </a:r>
            <a:endParaRPr lang="en-GB" sz="2800" dirty="0"/>
          </a:p>
        </p:txBody>
      </p:sp>
      <p:pic>
        <p:nvPicPr>
          <p:cNvPr id="2" name="Picture 1">
            <a:extLst>
              <a:ext uri="{FF2B5EF4-FFF2-40B4-BE49-F238E27FC236}">
                <a16:creationId xmlns:a16="http://schemas.microsoft.com/office/drawing/2014/main" id="{382ABDEF-557A-49E5-816A-FBB7ED3A53EC}"/>
              </a:ext>
            </a:extLst>
          </p:cNvPr>
          <p:cNvPicPr>
            <a:picLocks noChangeAspect="1"/>
          </p:cNvPicPr>
          <p:nvPr/>
        </p:nvPicPr>
        <p:blipFill>
          <a:blip r:embed="rId3"/>
          <a:stretch>
            <a:fillRect/>
          </a:stretch>
        </p:blipFill>
        <p:spPr>
          <a:xfrm>
            <a:off x="422023" y="1686331"/>
            <a:ext cx="3737725" cy="3737725"/>
          </a:xfrm>
          <a:prstGeom prst="rect">
            <a:avLst/>
          </a:prstGeom>
        </p:spPr>
      </p:pic>
      <p:sp>
        <p:nvSpPr>
          <p:cNvPr id="8" name="TextBox 7">
            <a:extLst>
              <a:ext uri="{FF2B5EF4-FFF2-40B4-BE49-F238E27FC236}">
                <a16:creationId xmlns:a16="http://schemas.microsoft.com/office/drawing/2014/main" id="{29DEC34A-F11E-4DC2-A931-2134CE25420B}"/>
              </a:ext>
            </a:extLst>
          </p:cNvPr>
          <p:cNvSpPr txBox="1"/>
          <p:nvPr/>
        </p:nvSpPr>
        <p:spPr>
          <a:xfrm>
            <a:off x="4301216" y="1336733"/>
            <a:ext cx="2895600" cy="1384995"/>
          </a:xfrm>
          <a:prstGeom prst="rect">
            <a:avLst/>
          </a:prstGeom>
          <a:noFill/>
          <a:ln w="57150">
            <a:solidFill>
              <a:schemeClr val="accent2">
                <a:lumMod val="75000"/>
              </a:schemeClr>
            </a:solidFill>
          </a:ln>
        </p:spPr>
        <p:txBody>
          <a:bodyPr wrap="square">
            <a:spAutoFit/>
          </a:bodyPr>
          <a:lstStyle/>
          <a:p>
            <a:pPr algn="ctr"/>
            <a:r>
              <a:rPr lang="en-GB" sz="2400" b="1" u="sng" dirty="0">
                <a:latin typeface="Comic Sans MS" panose="030F0702030302020204" pitchFamily="66" charset="0"/>
              </a:rPr>
              <a:t>Resources</a:t>
            </a:r>
          </a:p>
          <a:p>
            <a:pPr algn="ctr"/>
            <a:r>
              <a:rPr lang="en-GB" sz="2000" dirty="0">
                <a:latin typeface="Comic Sans MS" panose="030F0702030302020204" pitchFamily="66" charset="0"/>
              </a:rPr>
              <a:t>A bag of skittles</a:t>
            </a:r>
          </a:p>
          <a:p>
            <a:pPr algn="ctr"/>
            <a:r>
              <a:rPr lang="en-GB" sz="2000" dirty="0">
                <a:latin typeface="Comic Sans MS" panose="030F0702030302020204" pitchFamily="66" charset="0"/>
              </a:rPr>
              <a:t>Some warm water</a:t>
            </a:r>
          </a:p>
          <a:p>
            <a:pPr algn="ctr"/>
            <a:r>
              <a:rPr lang="en-GB" sz="2000" dirty="0">
                <a:latin typeface="Comic Sans MS" panose="030F0702030302020204" pitchFamily="66" charset="0"/>
              </a:rPr>
              <a:t>A plate</a:t>
            </a:r>
          </a:p>
        </p:txBody>
      </p:sp>
      <p:sp>
        <p:nvSpPr>
          <p:cNvPr id="10" name="TextBox 9">
            <a:extLst>
              <a:ext uri="{FF2B5EF4-FFF2-40B4-BE49-F238E27FC236}">
                <a16:creationId xmlns:a16="http://schemas.microsoft.com/office/drawing/2014/main" id="{2FAB4DC3-BC40-4FE6-946F-BC15CD654868}"/>
              </a:ext>
            </a:extLst>
          </p:cNvPr>
          <p:cNvSpPr txBox="1"/>
          <p:nvPr/>
        </p:nvSpPr>
        <p:spPr>
          <a:xfrm>
            <a:off x="4288145" y="3059668"/>
            <a:ext cx="5042891" cy="3370153"/>
          </a:xfrm>
          <a:prstGeom prst="rect">
            <a:avLst/>
          </a:prstGeom>
          <a:noFill/>
          <a:ln w="57150">
            <a:solidFill>
              <a:srgbClr val="99CC00"/>
            </a:solidFill>
          </a:ln>
        </p:spPr>
        <p:txBody>
          <a:bodyPr wrap="square">
            <a:spAutoFit/>
          </a:bodyPr>
          <a:lstStyle/>
          <a:p>
            <a:pPr algn="ctr"/>
            <a:r>
              <a:rPr lang="en-GB" sz="2400" b="1" u="sng" dirty="0">
                <a:latin typeface="Comic Sans MS" panose="030F0702030302020204" pitchFamily="66" charset="0"/>
              </a:rPr>
              <a:t>Instructions</a:t>
            </a:r>
          </a:p>
          <a:p>
            <a:pPr algn="ctr"/>
            <a:r>
              <a:rPr lang="en-GB" sz="2100" dirty="0">
                <a:latin typeface="Comic Sans MS" panose="030F0702030302020204" pitchFamily="66" charset="0"/>
              </a:rPr>
              <a:t>Arrange your skittles around the edge of a plate</a:t>
            </a:r>
          </a:p>
          <a:p>
            <a:pPr algn="ctr"/>
            <a:r>
              <a:rPr lang="en-GB" sz="2100" dirty="0">
                <a:latin typeface="Comic Sans MS" panose="030F0702030302020204" pitchFamily="66" charset="0"/>
              </a:rPr>
              <a:t>Gently pour some warm water into the centre of the plate until the bottom of the plate is completely covered.</a:t>
            </a:r>
          </a:p>
          <a:p>
            <a:pPr algn="ctr"/>
            <a:r>
              <a:rPr lang="en-GB" sz="2100" dirty="0">
                <a:latin typeface="Comic Sans MS" panose="030F0702030302020204" pitchFamily="66" charset="0"/>
              </a:rPr>
              <a:t>Wait and watch! The colours will start to spread to the middle and create a rainbow pattern in a matter of minutes!</a:t>
            </a:r>
          </a:p>
        </p:txBody>
      </p:sp>
    </p:spTree>
    <p:extLst>
      <p:ext uri="{BB962C8B-B14F-4D97-AF65-F5344CB8AC3E}">
        <p14:creationId xmlns:p14="http://schemas.microsoft.com/office/powerpoint/2010/main" val="29422859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155A056-2E50-46DD-841A-CEF66EA3F9F5}"/>
              </a:ext>
            </a:extLst>
          </p:cNvPr>
          <p:cNvSpPr/>
          <p:nvPr/>
        </p:nvSpPr>
        <p:spPr>
          <a:xfrm>
            <a:off x="280555" y="187036"/>
            <a:ext cx="9299863" cy="6442364"/>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1586E8D6-D9E6-4832-AB4B-617BF236F674}"/>
              </a:ext>
            </a:extLst>
          </p:cNvPr>
          <p:cNvSpPr/>
          <p:nvPr/>
        </p:nvSpPr>
        <p:spPr>
          <a:xfrm>
            <a:off x="502227" y="415636"/>
            <a:ext cx="8828809" cy="67540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a:extLst>
              <a:ext uri="{FF2B5EF4-FFF2-40B4-BE49-F238E27FC236}">
                <a16:creationId xmlns:a16="http://schemas.microsoft.com/office/drawing/2014/main" id="{A63169DB-4530-40E3-A4C2-8A635CD6629F}"/>
              </a:ext>
            </a:extLst>
          </p:cNvPr>
          <p:cNvPicPr>
            <a:picLocks noChangeAspect="1"/>
          </p:cNvPicPr>
          <p:nvPr/>
        </p:nvPicPr>
        <p:blipFill>
          <a:blip r:embed="rId2"/>
          <a:stretch>
            <a:fillRect/>
          </a:stretch>
        </p:blipFill>
        <p:spPr>
          <a:xfrm>
            <a:off x="7980218" y="1166152"/>
            <a:ext cx="1519832" cy="1464105"/>
          </a:xfrm>
          <a:prstGeom prst="rect">
            <a:avLst/>
          </a:prstGeom>
        </p:spPr>
      </p:pic>
      <p:sp>
        <p:nvSpPr>
          <p:cNvPr id="16" name="TextBox 15">
            <a:extLst>
              <a:ext uri="{FF2B5EF4-FFF2-40B4-BE49-F238E27FC236}">
                <a16:creationId xmlns:a16="http://schemas.microsoft.com/office/drawing/2014/main" id="{F0191384-CD86-4FCA-8BE8-947D2BEEE86E}"/>
              </a:ext>
            </a:extLst>
          </p:cNvPr>
          <p:cNvSpPr txBox="1"/>
          <p:nvPr/>
        </p:nvSpPr>
        <p:spPr>
          <a:xfrm>
            <a:off x="574964" y="490743"/>
            <a:ext cx="8756072" cy="400110"/>
          </a:xfrm>
          <a:prstGeom prst="rect">
            <a:avLst/>
          </a:prstGeom>
          <a:noFill/>
        </p:spPr>
        <p:txBody>
          <a:bodyPr wrap="square">
            <a:spAutoFit/>
          </a:bodyPr>
          <a:lstStyle/>
          <a:p>
            <a:pPr algn="ctr"/>
            <a:r>
              <a:rPr lang="en-GB" sz="2000" b="1" u="sng" dirty="0">
                <a:latin typeface="Comic Sans MS" panose="030F0702030302020204" pitchFamily="66" charset="0"/>
              </a:rPr>
              <a:t>Snowman Activity </a:t>
            </a:r>
            <a:r>
              <a:rPr lang="en-GB" sz="2000" b="1" u="sng" dirty="0" smtClean="0">
                <a:latin typeface="Comic Sans MS" panose="030F0702030302020204" pitchFamily="66" charset="0"/>
              </a:rPr>
              <a:t>Play for our children with Additional needs </a:t>
            </a:r>
            <a:endParaRPr lang="en-GB" sz="2000" dirty="0"/>
          </a:p>
        </p:txBody>
      </p:sp>
      <p:pic>
        <p:nvPicPr>
          <p:cNvPr id="3" name="Picture 2">
            <a:extLst>
              <a:ext uri="{FF2B5EF4-FFF2-40B4-BE49-F238E27FC236}">
                <a16:creationId xmlns:a16="http://schemas.microsoft.com/office/drawing/2014/main" id="{0EDE4082-617B-41A6-8EAF-5569FCF39DFB}"/>
              </a:ext>
            </a:extLst>
          </p:cNvPr>
          <p:cNvPicPr>
            <a:picLocks noChangeAspect="1"/>
          </p:cNvPicPr>
          <p:nvPr/>
        </p:nvPicPr>
        <p:blipFill>
          <a:blip r:embed="rId3"/>
          <a:stretch>
            <a:fillRect/>
          </a:stretch>
        </p:blipFill>
        <p:spPr>
          <a:xfrm>
            <a:off x="669682" y="3668191"/>
            <a:ext cx="2677748" cy="1915878"/>
          </a:xfrm>
          <a:prstGeom prst="rect">
            <a:avLst/>
          </a:prstGeom>
        </p:spPr>
      </p:pic>
      <p:sp>
        <p:nvSpPr>
          <p:cNvPr id="9" name="TextBox 8">
            <a:extLst>
              <a:ext uri="{FF2B5EF4-FFF2-40B4-BE49-F238E27FC236}">
                <a16:creationId xmlns:a16="http://schemas.microsoft.com/office/drawing/2014/main" id="{33A66068-626D-4A20-B824-5898D4CCF9DC}"/>
              </a:ext>
            </a:extLst>
          </p:cNvPr>
          <p:cNvSpPr txBox="1"/>
          <p:nvPr/>
        </p:nvSpPr>
        <p:spPr>
          <a:xfrm>
            <a:off x="502227" y="1290004"/>
            <a:ext cx="3012659" cy="2246769"/>
          </a:xfrm>
          <a:prstGeom prst="rect">
            <a:avLst/>
          </a:prstGeom>
          <a:noFill/>
          <a:ln w="57150">
            <a:solidFill>
              <a:srgbClr val="00B050"/>
            </a:solidFill>
          </a:ln>
        </p:spPr>
        <p:txBody>
          <a:bodyPr wrap="square">
            <a:spAutoFit/>
          </a:bodyPr>
          <a:lstStyle/>
          <a:p>
            <a:pPr algn="ctr"/>
            <a:r>
              <a:rPr lang="en-GB" sz="1400" b="1" u="sng" dirty="0">
                <a:latin typeface="Comic Sans MS" panose="030F0702030302020204" pitchFamily="66" charset="0"/>
              </a:rPr>
              <a:t>TEACCH Activity</a:t>
            </a:r>
          </a:p>
          <a:p>
            <a:pPr algn="ctr"/>
            <a:r>
              <a:rPr lang="en-GB" sz="1200" dirty="0">
                <a:latin typeface="Comic Sans MS" panose="030F0702030302020204" pitchFamily="66" charset="0"/>
              </a:rPr>
              <a:t>Can you post the cotton wool balls into the snowman?</a:t>
            </a:r>
          </a:p>
          <a:p>
            <a:pPr algn="ctr"/>
            <a:r>
              <a:rPr lang="en-GB" sz="1400" dirty="0">
                <a:latin typeface="Comic Sans MS" panose="030F0702030302020204" pitchFamily="66" charset="0"/>
              </a:rPr>
              <a:t>Decorate the bottle adding features of a snowman. </a:t>
            </a:r>
          </a:p>
          <a:p>
            <a:pPr algn="ctr"/>
            <a:r>
              <a:rPr lang="en-GB" sz="1400" dirty="0">
                <a:latin typeface="Comic Sans MS" panose="030F0702030302020204" pitchFamily="66" charset="0"/>
              </a:rPr>
              <a:t>Support your child to post cotton wool balls into the top of the bottle.</a:t>
            </a:r>
          </a:p>
          <a:p>
            <a:pPr algn="ctr"/>
            <a:r>
              <a:rPr lang="en-GB" sz="1400" dirty="0">
                <a:latin typeface="Comic Sans MS" panose="030F0702030302020204" pitchFamily="66" charset="0"/>
              </a:rPr>
              <a:t>You could try using some tongs to pick up the cotton wool balls. </a:t>
            </a:r>
          </a:p>
        </p:txBody>
      </p:sp>
      <p:sp>
        <p:nvSpPr>
          <p:cNvPr id="13" name="TextBox 12">
            <a:extLst>
              <a:ext uri="{FF2B5EF4-FFF2-40B4-BE49-F238E27FC236}">
                <a16:creationId xmlns:a16="http://schemas.microsoft.com/office/drawing/2014/main" id="{658E107D-82D7-4F56-9667-3F9927949413}"/>
              </a:ext>
            </a:extLst>
          </p:cNvPr>
          <p:cNvSpPr txBox="1"/>
          <p:nvPr/>
        </p:nvSpPr>
        <p:spPr>
          <a:xfrm>
            <a:off x="435725" y="5715487"/>
            <a:ext cx="2999770" cy="830997"/>
          </a:xfrm>
          <a:prstGeom prst="rect">
            <a:avLst/>
          </a:prstGeom>
          <a:noFill/>
          <a:ln w="57150">
            <a:solidFill>
              <a:srgbClr val="FF6600"/>
            </a:solidFill>
          </a:ln>
        </p:spPr>
        <p:txBody>
          <a:bodyPr wrap="square">
            <a:spAutoFit/>
          </a:bodyPr>
          <a:lstStyle/>
          <a:p>
            <a:r>
              <a:rPr lang="en-GB" sz="1200" b="1" u="sng" dirty="0">
                <a:latin typeface="Comic Sans MS" panose="030F0702030302020204" pitchFamily="66" charset="0"/>
              </a:rPr>
              <a:t>What you will need:</a:t>
            </a:r>
          </a:p>
          <a:p>
            <a:r>
              <a:rPr lang="en-GB" sz="1200" dirty="0">
                <a:latin typeface="Comic Sans MS" panose="030F0702030302020204" pitchFamily="66" charset="0"/>
              </a:rPr>
              <a:t>•	Empty plastic bottle</a:t>
            </a:r>
          </a:p>
          <a:p>
            <a:r>
              <a:rPr lang="en-GB" sz="1200" dirty="0">
                <a:latin typeface="Comic Sans MS" panose="030F0702030302020204" pitchFamily="66" charset="0"/>
              </a:rPr>
              <a:t>•	Cotton wool balls</a:t>
            </a:r>
          </a:p>
          <a:p>
            <a:r>
              <a:rPr lang="en-GB" sz="1200" dirty="0">
                <a:latin typeface="Comic Sans MS" panose="030F0702030302020204" pitchFamily="66" charset="0"/>
              </a:rPr>
              <a:t>•	Felt tip pens to draw the face</a:t>
            </a:r>
          </a:p>
        </p:txBody>
      </p:sp>
      <p:sp>
        <p:nvSpPr>
          <p:cNvPr id="17" name="TextBox 16">
            <a:extLst>
              <a:ext uri="{FF2B5EF4-FFF2-40B4-BE49-F238E27FC236}">
                <a16:creationId xmlns:a16="http://schemas.microsoft.com/office/drawing/2014/main" id="{2710F3A1-F589-4E76-B0A5-78CDDB2AB9FC}"/>
              </a:ext>
            </a:extLst>
          </p:cNvPr>
          <p:cNvSpPr txBox="1"/>
          <p:nvPr/>
        </p:nvSpPr>
        <p:spPr>
          <a:xfrm>
            <a:off x="4279093" y="3280525"/>
            <a:ext cx="4384782" cy="400110"/>
          </a:xfrm>
          <a:prstGeom prst="rect">
            <a:avLst/>
          </a:prstGeom>
          <a:noFill/>
          <a:ln w="57150">
            <a:solidFill>
              <a:srgbClr val="FF0000"/>
            </a:solidFill>
          </a:ln>
        </p:spPr>
        <p:txBody>
          <a:bodyPr wrap="square">
            <a:spAutoFit/>
          </a:bodyPr>
          <a:lstStyle/>
          <a:p>
            <a:pPr algn="ctr"/>
            <a:r>
              <a:rPr lang="en-GB" sz="2000" b="1" u="sng" dirty="0">
                <a:latin typeface="Comic Sans MS" panose="030F0702030302020204" pitchFamily="66" charset="0"/>
              </a:rPr>
              <a:t>Snowman Sensory Play</a:t>
            </a:r>
          </a:p>
        </p:txBody>
      </p:sp>
      <p:pic>
        <p:nvPicPr>
          <p:cNvPr id="12" name="Picture 11">
            <a:extLst>
              <a:ext uri="{FF2B5EF4-FFF2-40B4-BE49-F238E27FC236}">
                <a16:creationId xmlns:a16="http://schemas.microsoft.com/office/drawing/2014/main" id="{C0B03FA8-17D3-47D9-82F2-5272C92C9733}"/>
              </a:ext>
            </a:extLst>
          </p:cNvPr>
          <p:cNvPicPr>
            <a:picLocks noChangeAspect="1"/>
          </p:cNvPicPr>
          <p:nvPr/>
        </p:nvPicPr>
        <p:blipFill>
          <a:blip r:embed="rId4"/>
          <a:stretch>
            <a:fillRect/>
          </a:stretch>
        </p:blipFill>
        <p:spPr>
          <a:xfrm>
            <a:off x="5835406" y="1406186"/>
            <a:ext cx="1978557" cy="1527464"/>
          </a:xfrm>
          <a:prstGeom prst="rect">
            <a:avLst/>
          </a:prstGeom>
        </p:spPr>
      </p:pic>
      <p:pic>
        <p:nvPicPr>
          <p:cNvPr id="14" name="Picture 13">
            <a:extLst>
              <a:ext uri="{FF2B5EF4-FFF2-40B4-BE49-F238E27FC236}">
                <a16:creationId xmlns:a16="http://schemas.microsoft.com/office/drawing/2014/main" id="{F0CD2969-F873-443B-8922-C3D57A02CDA7}"/>
              </a:ext>
            </a:extLst>
          </p:cNvPr>
          <p:cNvPicPr>
            <a:picLocks noChangeAspect="1"/>
          </p:cNvPicPr>
          <p:nvPr/>
        </p:nvPicPr>
        <p:blipFill>
          <a:blip r:embed="rId5"/>
          <a:stretch>
            <a:fillRect/>
          </a:stretch>
        </p:blipFill>
        <p:spPr>
          <a:xfrm>
            <a:off x="4049401" y="1406186"/>
            <a:ext cx="1344585" cy="1574823"/>
          </a:xfrm>
          <a:prstGeom prst="rect">
            <a:avLst/>
          </a:prstGeom>
        </p:spPr>
      </p:pic>
      <p:sp>
        <p:nvSpPr>
          <p:cNvPr id="19" name="TextBox 18">
            <a:extLst>
              <a:ext uri="{FF2B5EF4-FFF2-40B4-BE49-F238E27FC236}">
                <a16:creationId xmlns:a16="http://schemas.microsoft.com/office/drawing/2014/main" id="{9A3AD292-5D54-40FC-8D32-730D94F43D44}"/>
              </a:ext>
            </a:extLst>
          </p:cNvPr>
          <p:cNvSpPr txBox="1"/>
          <p:nvPr/>
        </p:nvSpPr>
        <p:spPr>
          <a:xfrm>
            <a:off x="3657813" y="3876635"/>
            <a:ext cx="5798621" cy="2492990"/>
          </a:xfrm>
          <a:prstGeom prst="rect">
            <a:avLst/>
          </a:prstGeom>
          <a:noFill/>
          <a:ln w="57150">
            <a:solidFill>
              <a:srgbClr val="FFC000"/>
            </a:solidFill>
          </a:ln>
        </p:spPr>
        <p:txBody>
          <a:bodyPr wrap="square">
            <a:spAutoFit/>
          </a:bodyPr>
          <a:lstStyle/>
          <a:p>
            <a:pPr algn="ctr"/>
            <a:r>
              <a:rPr lang="en-GB" sz="1600" b="1" u="sng" dirty="0">
                <a:latin typeface="Comic Sans MS" panose="030F0702030302020204" pitchFamily="66" charset="0"/>
              </a:rPr>
              <a:t>How to make a sensory bag snowman:</a:t>
            </a:r>
          </a:p>
          <a:p>
            <a:r>
              <a:rPr lang="en-GB" sz="1400" b="1" dirty="0">
                <a:latin typeface="Comic Sans MS" panose="030F0702030302020204" pitchFamily="66" charset="0"/>
              </a:rPr>
              <a:t>1</a:t>
            </a:r>
            <a:r>
              <a:rPr lang="en-GB" sz="1400" dirty="0">
                <a:latin typeface="Comic Sans MS" panose="030F0702030302020204" pitchFamily="66" charset="0"/>
              </a:rPr>
              <a:t>.Make a snowman face either on or in the bag. You can draw directly onto the bag using pens or alternatively you can place materials into the bag for your child to manipulate when playing with the sensory bag. Materials you could use can include cotton wool balls, bottle tops, stones and even a real carrot for a nose. </a:t>
            </a:r>
          </a:p>
          <a:p>
            <a:r>
              <a:rPr lang="en-GB" sz="1400" b="1" dirty="0">
                <a:latin typeface="Comic Sans MS" panose="030F0702030302020204" pitchFamily="66" charset="0"/>
              </a:rPr>
              <a:t>2.</a:t>
            </a:r>
            <a:r>
              <a:rPr lang="en-GB" sz="1400" dirty="0">
                <a:latin typeface="Comic Sans MS" panose="030F0702030302020204" pitchFamily="66" charset="0"/>
              </a:rPr>
              <a:t>Once the face is complete place your chosen sensory ingredient into the clear sealable bag. You could use shaving foam, baby oil, hair gel or flour mixed with water.</a:t>
            </a:r>
          </a:p>
          <a:p>
            <a:r>
              <a:rPr lang="en-GB" sz="1400" b="1" dirty="0">
                <a:latin typeface="Comic Sans MS" panose="030F0702030302020204" pitchFamily="66" charset="0"/>
              </a:rPr>
              <a:t>3</a:t>
            </a:r>
            <a:r>
              <a:rPr lang="en-GB" sz="1400" dirty="0">
                <a:latin typeface="Comic Sans MS" panose="030F0702030302020204" pitchFamily="66" charset="0"/>
              </a:rPr>
              <a:t>.Ensure the bag is sealed, you could use tape to secure it then support your child to explore this sensory experience. </a:t>
            </a:r>
          </a:p>
        </p:txBody>
      </p:sp>
    </p:spTree>
    <p:extLst>
      <p:ext uri="{BB962C8B-B14F-4D97-AF65-F5344CB8AC3E}">
        <p14:creationId xmlns:p14="http://schemas.microsoft.com/office/powerpoint/2010/main" val="28032728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155A056-2E50-46DD-841A-CEF66EA3F9F5}"/>
              </a:ext>
            </a:extLst>
          </p:cNvPr>
          <p:cNvSpPr/>
          <p:nvPr/>
        </p:nvSpPr>
        <p:spPr>
          <a:xfrm>
            <a:off x="280555" y="187036"/>
            <a:ext cx="9299863" cy="6442364"/>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1586E8D6-D9E6-4832-AB4B-617BF236F674}"/>
              </a:ext>
            </a:extLst>
          </p:cNvPr>
          <p:cNvSpPr/>
          <p:nvPr/>
        </p:nvSpPr>
        <p:spPr>
          <a:xfrm>
            <a:off x="502227" y="415636"/>
            <a:ext cx="8828809" cy="67540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a:extLst>
              <a:ext uri="{FF2B5EF4-FFF2-40B4-BE49-F238E27FC236}">
                <a16:creationId xmlns:a16="http://schemas.microsoft.com/office/drawing/2014/main" id="{A63169DB-4530-40E3-A4C2-8A635CD6629F}"/>
              </a:ext>
            </a:extLst>
          </p:cNvPr>
          <p:cNvPicPr>
            <a:picLocks noChangeAspect="1"/>
          </p:cNvPicPr>
          <p:nvPr/>
        </p:nvPicPr>
        <p:blipFill>
          <a:blip r:embed="rId2"/>
          <a:stretch>
            <a:fillRect/>
          </a:stretch>
        </p:blipFill>
        <p:spPr>
          <a:xfrm>
            <a:off x="7612429" y="1166152"/>
            <a:ext cx="1887621" cy="1818409"/>
          </a:xfrm>
          <a:prstGeom prst="rect">
            <a:avLst/>
          </a:prstGeom>
        </p:spPr>
      </p:pic>
      <p:sp>
        <p:nvSpPr>
          <p:cNvPr id="16" name="TextBox 15">
            <a:extLst>
              <a:ext uri="{FF2B5EF4-FFF2-40B4-BE49-F238E27FC236}">
                <a16:creationId xmlns:a16="http://schemas.microsoft.com/office/drawing/2014/main" id="{F0191384-CD86-4FCA-8BE8-947D2BEEE86E}"/>
              </a:ext>
            </a:extLst>
          </p:cNvPr>
          <p:cNvSpPr txBox="1"/>
          <p:nvPr/>
        </p:nvSpPr>
        <p:spPr>
          <a:xfrm>
            <a:off x="574964" y="490743"/>
            <a:ext cx="8756072" cy="523220"/>
          </a:xfrm>
          <a:prstGeom prst="rect">
            <a:avLst/>
          </a:prstGeom>
          <a:noFill/>
        </p:spPr>
        <p:txBody>
          <a:bodyPr wrap="square">
            <a:spAutoFit/>
          </a:bodyPr>
          <a:lstStyle/>
          <a:p>
            <a:pPr algn="ctr"/>
            <a:r>
              <a:rPr lang="en-GB" sz="2800" dirty="0" smtClean="0"/>
              <a:t>An easy experiment you could do. </a:t>
            </a:r>
            <a:endParaRPr lang="en-GB" sz="2800" dirty="0"/>
          </a:p>
        </p:txBody>
      </p:sp>
      <p:pic>
        <p:nvPicPr>
          <p:cNvPr id="2" name="Picture 1">
            <a:extLst>
              <a:ext uri="{FF2B5EF4-FFF2-40B4-BE49-F238E27FC236}">
                <a16:creationId xmlns:a16="http://schemas.microsoft.com/office/drawing/2014/main" id="{CC2B6735-64BA-4961-82D1-52683414989C}"/>
              </a:ext>
            </a:extLst>
          </p:cNvPr>
          <p:cNvPicPr>
            <a:picLocks noChangeAspect="1"/>
          </p:cNvPicPr>
          <p:nvPr/>
        </p:nvPicPr>
        <p:blipFill>
          <a:blip r:embed="rId3"/>
          <a:stretch>
            <a:fillRect/>
          </a:stretch>
        </p:blipFill>
        <p:spPr>
          <a:xfrm>
            <a:off x="5789816" y="3226471"/>
            <a:ext cx="3640185" cy="3118638"/>
          </a:xfrm>
          <a:prstGeom prst="rect">
            <a:avLst/>
          </a:prstGeom>
        </p:spPr>
      </p:pic>
      <p:sp>
        <p:nvSpPr>
          <p:cNvPr id="8" name="TextBox 7">
            <a:extLst>
              <a:ext uri="{FF2B5EF4-FFF2-40B4-BE49-F238E27FC236}">
                <a16:creationId xmlns:a16="http://schemas.microsoft.com/office/drawing/2014/main" id="{7E492F4E-5326-45A6-AA99-15E157EDA30D}"/>
              </a:ext>
            </a:extLst>
          </p:cNvPr>
          <p:cNvSpPr txBox="1"/>
          <p:nvPr/>
        </p:nvSpPr>
        <p:spPr>
          <a:xfrm>
            <a:off x="628649" y="1292361"/>
            <a:ext cx="5010751" cy="1631216"/>
          </a:xfrm>
          <a:prstGeom prst="rect">
            <a:avLst/>
          </a:prstGeom>
          <a:noFill/>
          <a:ln w="57150">
            <a:solidFill>
              <a:srgbClr val="00B0F0"/>
            </a:solidFill>
          </a:ln>
        </p:spPr>
        <p:txBody>
          <a:bodyPr wrap="square">
            <a:spAutoFit/>
          </a:bodyPr>
          <a:lstStyle/>
          <a:p>
            <a:pPr algn="ctr"/>
            <a:r>
              <a:rPr lang="en-GB" sz="1600" b="1" u="sng" dirty="0">
                <a:latin typeface="Comic Sans MS" panose="030F0702030302020204" pitchFamily="66" charset="0"/>
              </a:rPr>
              <a:t>Resources</a:t>
            </a:r>
          </a:p>
          <a:p>
            <a:pPr algn="ctr"/>
            <a:r>
              <a:rPr lang="en-GB" sz="1400" dirty="0">
                <a:latin typeface="Comic Sans MS" panose="030F0702030302020204" pitchFamily="66" charset="0"/>
              </a:rPr>
              <a:t>A clean plastic drink bottle</a:t>
            </a:r>
          </a:p>
          <a:p>
            <a:pPr algn="ctr"/>
            <a:r>
              <a:rPr lang="en-GB" sz="1400" dirty="0">
                <a:latin typeface="Comic Sans MS" panose="030F0702030302020204" pitchFamily="66" charset="0"/>
              </a:rPr>
              <a:t>A sock</a:t>
            </a:r>
          </a:p>
          <a:p>
            <a:pPr algn="ctr"/>
            <a:r>
              <a:rPr lang="en-GB" sz="1400" dirty="0">
                <a:latin typeface="Comic Sans MS" panose="030F0702030302020204" pitchFamily="66" charset="0"/>
              </a:rPr>
              <a:t>A bowl that the bottom of the bottle will fit into</a:t>
            </a:r>
          </a:p>
          <a:p>
            <a:pPr algn="ctr"/>
            <a:r>
              <a:rPr lang="en-GB" sz="1400" dirty="0">
                <a:latin typeface="Comic Sans MS" panose="030F0702030302020204" pitchFamily="66" charset="0"/>
              </a:rPr>
              <a:t>A small amount of washing up liquid</a:t>
            </a:r>
          </a:p>
          <a:p>
            <a:pPr algn="ctr"/>
            <a:r>
              <a:rPr lang="en-GB" sz="1400" dirty="0">
                <a:latin typeface="Comic Sans MS" panose="030F0702030302020204" pitchFamily="66" charset="0"/>
              </a:rPr>
              <a:t>An elastic band</a:t>
            </a:r>
          </a:p>
          <a:p>
            <a:pPr algn="ctr"/>
            <a:r>
              <a:rPr lang="en-GB" sz="1400" dirty="0">
                <a:latin typeface="Comic Sans MS" panose="030F0702030302020204" pitchFamily="66" charset="0"/>
              </a:rPr>
              <a:t>Some scissors</a:t>
            </a:r>
          </a:p>
        </p:txBody>
      </p:sp>
      <p:sp>
        <p:nvSpPr>
          <p:cNvPr id="10" name="TextBox 9">
            <a:extLst>
              <a:ext uri="{FF2B5EF4-FFF2-40B4-BE49-F238E27FC236}">
                <a16:creationId xmlns:a16="http://schemas.microsoft.com/office/drawing/2014/main" id="{91601CEC-B345-4B8C-BFB2-1509AC23954B}"/>
              </a:ext>
            </a:extLst>
          </p:cNvPr>
          <p:cNvSpPr txBox="1"/>
          <p:nvPr/>
        </p:nvSpPr>
        <p:spPr>
          <a:xfrm>
            <a:off x="418499" y="3197158"/>
            <a:ext cx="5220901" cy="3385542"/>
          </a:xfrm>
          <a:prstGeom prst="rect">
            <a:avLst/>
          </a:prstGeom>
          <a:noFill/>
          <a:ln w="57150">
            <a:solidFill>
              <a:schemeClr val="accent4">
                <a:lumMod val="75000"/>
              </a:schemeClr>
            </a:solidFill>
          </a:ln>
        </p:spPr>
        <p:txBody>
          <a:bodyPr wrap="square">
            <a:spAutoFit/>
          </a:bodyPr>
          <a:lstStyle/>
          <a:p>
            <a:pPr algn="ctr"/>
            <a:r>
              <a:rPr lang="en-GB" sz="1600" b="1" u="sng" dirty="0">
                <a:latin typeface="Comic Sans MS" panose="030F0702030302020204" pitchFamily="66" charset="0"/>
              </a:rPr>
              <a:t>Instructions</a:t>
            </a:r>
          </a:p>
          <a:p>
            <a:pPr algn="ctr"/>
            <a:endParaRPr lang="en-GB" sz="1600" b="1" u="sng" dirty="0">
              <a:latin typeface="Comic Sans MS" panose="030F0702030302020204" pitchFamily="66" charset="0"/>
            </a:endParaRPr>
          </a:p>
          <a:p>
            <a:pPr marL="285750" indent="-285750">
              <a:buFont typeface="Wingdings" panose="05000000000000000000" pitchFamily="2" charset="2"/>
              <a:buChar char="q"/>
            </a:pPr>
            <a:r>
              <a:rPr lang="en-GB" sz="1400" dirty="0">
                <a:latin typeface="Comic Sans MS" panose="030F0702030302020204" pitchFamily="66" charset="0"/>
              </a:rPr>
              <a:t>Adult to cut the bottom out from the bottle using a pair of scissors</a:t>
            </a:r>
          </a:p>
          <a:p>
            <a:pPr marL="285750" indent="-285750">
              <a:buFont typeface="Wingdings" panose="05000000000000000000" pitchFamily="2" charset="2"/>
              <a:buChar char="q"/>
            </a:pPr>
            <a:r>
              <a:rPr lang="en-GB" sz="1400" dirty="0">
                <a:latin typeface="Comic Sans MS" panose="030F0702030302020204" pitchFamily="66" charset="0"/>
              </a:rPr>
              <a:t>Pull the sock up over the bottom of the bottle until it is as far as it will go and then fold it back on itself to make it more secure. If it is still loose you can you use the rubber band to hold it in place.</a:t>
            </a:r>
          </a:p>
          <a:p>
            <a:pPr marL="285750" indent="-285750">
              <a:buFont typeface="Wingdings" panose="05000000000000000000" pitchFamily="2" charset="2"/>
              <a:buChar char="q"/>
            </a:pPr>
            <a:r>
              <a:rPr lang="en-GB" sz="1400" dirty="0">
                <a:latin typeface="Comic Sans MS" panose="030F0702030302020204" pitchFamily="66" charset="0"/>
              </a:rPr>
              <a:t>Put a cup full of water into your bowl and add 2 large squirts of washing up liquid.</a:t>
            </a:r>
          </a:p>
          <a:p>
            <a:pPr marL="285750" indent="-285750">
              <a:buFont typeface="Wingdings" panose="05000000000000000000" pitchFamily="2" charset="2"/>
              <a:buChar char="q"/>
            </a:pPr>
            <a:r>
              <a:rPr lang="en-GB" sz="1400" dirty="0">
                <a:latin typeface="Comic Sans MS" panose="030F0702030302020204" pitchFamily="66" charset="0"/>
              </a:rPr>
              <a:t>Dip the end of the bottle and sock into the bubble solution. </a:t>
            </a:r>
            <a:r>
              <a:rPr lang="en-GB" sz="1400" dirty="0" smtClean="0">
                <a:latin typeface="Comic Sans MS" panose="030F0702030302020204" pitchFamily="66" charset="0"/>
              </a:rPr>
              <a:t>Then </a:t>
            </a:r>
            <a:r>
              <a:rPr lang="en-GB" sz="1400" dirty="0">
                <a:latin typeface="Comic Sans MS" panose="030F0702030302020204" pitchFamily="66" charset="0"/>
              </a:rPr>
              <a:t>blow on the mouth piece of the bottle to make the bubbles. (You demonstrate first but then let your child explore)</a:t>
            </a:r>
          </a:p>
          <a:p>
            <a:pPr marL="285750" indent="-285750">
              <a:buFont typeface="Wingdings" panose="05000000000000000000" pitchFamily="2" charset="2"/>
              <a:buChar char="q"/>
            </a:pPr>
            <a:endParaRPr lang="en-GB" sz="1400" dirty="0">
              <a:latin typeface="Comic Sans MS" panose="030F0702030302020204" pitchFamily="66" charset="0"/>
            </a:endParaRPr>
          </a:p>
        </p:txBody>
      </p:sp>
      <p:sp>
        <p:nvSpPr>
          <p:cNvPr id="6" name="TextBox 5"/>
          <p:cNvSpPr txBox="1"/>
          <p:nvPr/>
        </p:nvSpPr>
        <p:spPr>
          <a:xfrm>
            <a:off x="5987493" y="2204728"/>
            <a:ext cx="1773051" cy="738664"/>
          </a:xfrm>
          <a:prstGeom prst="rect">
            <a:avLst/>
          </a:prstGeom>
          <a:noFill/>
        </p:spPr>
        <p:txBody>
          <a:bodyPr wrap="square" rtlCol="0">
            <a:spAutoFit/>
          </a:bodyPr>
          <a:lstStyle/>
          <a:p>
            <a:r>
              <a:rPr lang="en-GB" sz="1400" dirty="0" smtClean="0"/>
              <a:t>Your child might also enjoy blowing bubbles.</a:t>
            </a:r>
            <a:endParaRPr lang="en-GB" sz="1400" dirty="0"/>
          </a:p>
        </p:txBody>
      </p:sp>
      <p:pic>
        <p:nvPicPr>
          <p:cNvPr id="7" name="Picture 6"/>
          <p:cNvPicPr>
            <a:picLocks noChangeAspect="1"/>
          </p:cNvPicPr>
          <p:nvPr/>
        </p:nvPicPr>
        <p:blipFill>
          <a:blip r:embed="rId4"/>
          <a:stretch>
            <a:fillRect/>
          </a:stretch>
        </p:blipFill>
        <p:spPr>
          <a:xfrm>
            <a:off x="6129962" y="1152546"/>
            <a:ext cx="1134374" cy="1134374"/>
          </a:xfrm>
          <a:prstGeom prst="rect">
            <a:avLst/>
          </a:prstGeom>
        </p:spPr>
      </p:pic>
    </p:spTree>
    <p:extLst>
      <p:ext uri="{BB962C8B-B14F-4D97-AF65-F5344CB8AC3E}">
        <p14:creationId xmlns:p14="http://schemas.microsoft.com/office/powerpoint/2010/main" val="3955326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155A056-2E50-46DD-841A-CEF66EA3F9F5}"/>
              </a:ext>
            </a:extLst>
          </p:cNvPr>
          <p:cNvSpPr/>
          <p:nvPr/>
        </p:nvSpPr>
        <p:spPr>
          <a:xfrm>
            <a:off x="280555" y="187036"/>
            <a:ext cx="9299863" cy="6442364"/>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1586E8D6-D9E6-4832-AB4B-617BF236F674}"/>
              </a:ext>
            </a:extLst>
          </p:cNvPr>
          <p:cNvSpPr/>
          <p:nvPr/>
        </p:nvSpPr>
        <p:spPr>
          <a:xfrm>
            <a:off x="502227" y="415636"/>
            <a:ext cx="8828809" cy="67540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a:extLst>
              <a:ext uri="{FF2B5EF4-FFF2-40B4-BE49-F238E27FC236}">
                <a16:creationId xmlns:a16="http://schemas.microsoft.com/office/drawing/2014/main" id="{A63169DB-4530-40E3-A4C2-8A635CD6629F}"/>
              </a:ext>
            </a:extLst>
          </p:cNvPr>
          <p:cNvPicPr>
            <a:picLocks noChangeAspect="1"/>
          </p:cNvPicPr>
          <p:nvPr/>
        </p:nvPicPr>
        <p:blipFill>
          <a:blip r:embed="rId2"/>
          <a:stretch>
            <a:fillRect/>
          </a:stretch>
        </p:blipFill>
        <p:spPr>
          <a:xfrm>
            <a:off x="7612429" y="1166152"/>
            <a:ext cx="1887621" cy="1818409"/>
          </a:xfrm>
          <a:prstGeom prst="rect">
            <a:avLst/>
          </a:prstGeom>
        </p:spPr>
      </p:pic>
      <p:sp>
        <p:nvSpPr>
          <p:cNvPr id="16" name="TextBox 15">
            <a:extLst>
              <a:ext uri="{FF2B5EF4-FFF2-40B4-BE49-F238E27FC236}">
                <a16:creationId xmlns:a16="http://schemas.microsoft.com/office/drawing/2014/main" id="{F0191384-CD86-4FCA-8BE8-947D2BEEE86E}"/>
              </a:ext>
            </a:extLst>
          </p:cNvPr>
          <p:cNvSpPr txBox="1"/>
          <p:nvPr/>
        </p:nvSpPr>
        <p:spPr>
          <a:xfrm>
            <a:off x="574964" y="490743"/>
            <a:ext cx="8756072" cy="523220"/>
          </a:xfrm>
          <a:prstGeom prst="rect">
            <a:avLst/>
          </a:prstGeom>
          <a:noFill/>
        </p:spPr>
        <p:txBody>
          <a:bodyPr wrap="square">
            <a:spAutoFit/>
          </a:bodyPr>
          <a:lstStyle/>
          <a:p>
            <a:pPr algn="ctr"/>
            <a:r>
              <a:rPr lang="en-GB" sz="2800" b="1" u="sng" dirty="0">
                <a:latin typeface="Comic Sans MS" panose="030F0702030302020204" pitchFamily="66" charset="0"/>
              </a:rPr>
              <a:t>Musical Activity for in your Homes</a:t>
            </a:r>
            <a:endParaRPr lang="en-GB" sz="2800" dirty="0"/>
          </a:p>
        </p:txBody>
      </p:sp>
      <p:pic>
        <p:nvPicPr>
          <p:cNvPr id="2" name="Picture 1">
            <a:extLst>
              <a:ext uri="{FF2B5EF4-FFF2-40B4-BE49-F238E27FC236}">
                <a16:creationId xmlns:a16="http://schemas.microsoft.com/office/drawing/2014/main" id="{1D5395A7-FAA7-42CE-85F3-4692FC87B962}"/>
              </a:ext>
            </a:extLst>
          </p:cNvPr>
          <p:cNvPicPr>
            <a:picLocks noChangeAspect="1"/>
          </p:cNvPicPr>
          <p:nvPr/>
        </p:nvPicPr>
        <p:blipFill>
          <a:blip r:embed="rId3"/>
          <a:stretch>
            <a:fillRect/>
          </a:stretch>
        </p:blipFill>
        <p:spPr>
          <a:xfrm>
            <a:off x="408708" y="4436919"/>
            <a:ext cx="2940823" cy="2078182"/>
          </a:xfrm>
          <a:prstGeom prst="rect">
            <a:avLst/>
          </a:prstGeom>
        </p:spPr>
      </p:pic>
      <p:pic>
        <p:nvPicPr>
          <p:cNvPr id="3" name="Picture 2">
            <a:extLst>
              <a:ext uri="{FF2B5EF4-FFF2-40B4-BE49-F238E27FC236}">
                <a16:creationId xmlns:a16="http://schemas.microsoft.com/office/drawing/2014/main" id="{6CFFCC2F-845E-4296-B382-0C81C6467241}"/>
              </a:ext>
            </a:extLst>
          </p:cNvPr>
          <p:cNvPicPr>
            <a:picLocks noChangeAspect="1"/>
          </p:cNvPicPr>
          <p:nvPr/>
        </p:nvPicPr>
        <p:blipFill>
          <a:blip r:embed="rId4"/>
          <a:stretch>
            <a:fillRect/>
          </a:stretch>
        </p:blipFill>
        <p:spPr>
          <a:xfrm>
            <a:off x="6741176" y="4643328"/>
            <a:ext cx="2756116" cy="1871772"/>
          </a:xfrm>
          <a:prstGeom prst="rect">
            <a:avLst/>
          </a:prstGeom>
        </p:spPr>
      </p:pic>
      <p:sp>
        <p:nvSpPr>
          <p:cNvPr id="9" name="TextBox 8">
            <a:extLst>
              <a:ext uri="{FF2B5EF4-FFF2-40B4-BE49-F238E27FC236}">
                <a16:creationId xmlns:a16="http://schemas.microsoft.com/office/drawing/2014/main" id="{0D264649-7542-4E91-9841-884AD055B9A5}"/>
              </a:ext>
            </a:extLst>
          </p:cNvPr>
          <p:cNvSpPr txBox="1"/>
          <p:nvPr/>
        </p:nvSpPr>
        <p:spPr>
          <a:xfrm>
            <a:off x="574963" y="1319645"/>
            <a:ext cx="6957097" cy="1569660"/>
          </a:xfrm>
          <a:prstGeom prst="rect">
            <a:avLst/>
          </a:prstGeom>
          <a:noFill/>
          <a:ln w="57150">
            <a:solidFill>
              <a:srgbClr val="00B050"/>
            </a:solidFill>
          </a:ln>
        </p:spPr>
        <p:txBody>
          <a:bodyPr wrap="square">
            <a:spAutoFit/>
          </a:bodyPr>
          <a:lstStyle/>
          <a:p>
            <a:pPr algn="ctr"/>
            <a:r>
              <a:rPr lang="en-GB" sz="1600" dirty="0">
                <a:latin typeface="Comic Sans MS" panose="030F0702030302020204" pitchFamily="66" charset="0"/>
              </a:rPr>
              <a:t>Music is all around us, we can make music from anything</a:t>
            </a:r>
          </a:p>
          <a:p>
            <a:pPr algn="ctr"/>
            <a:r>
              <a:rPr lang="en-GB" sz="1600" dirty="0">
                <a:latin typeface="Comic Sans MS" panose="030F0702030302020204" pitchFamily="66" charset="0"/>
              </a:rPr>
              <a:t>Get your children to collect a range of different saucepans and metal tins.</a:t>
            </a:r>
          </a:p>
          <a:p>
            <a:pPr algn="ctr"/>
            <a:endParaRPr lang="en-GB" sz="1600" dirty="0">
              <a:latin typeface="Comic Sans MS" panose="030F0702030302020204" pitchFamily="66" charset="0"/>
            </a:endParaRPr>
          </a:p>
          <a:p>
            <a:pPr algn="ctr"/>
            <a:r>
              <a:rPr lang="en-GB" sz="1600" dirty="0">
                <a:latin typeface="Comic Sans MS" panose="030F0702030302020204" pitchFamily="66" charset="0"/>
              </a:rPr>
              <a:t>Find some wooden spoons, metal spoons and chopsticks.</a:t>
            </a:r>
          </a:p>
          <a:p>
            <a:pPr algn="ctr"/>
            <a:r>
              <a:rPr lang="en-GB" sz="1600" dirty="0">
                <a:latin typeface="Comic Sans MS" panose="030F0702030302020204" pitchFamily="66" charset="0"/>
              </a:rPr>
              <a:t>Let your child create their very own drum set.</a:t>
            </a:r>
          </a:p>
        </p:txBody>
      </p:sp>
      <p:sp>
        <p:nvSpPr>
          <p:cNvPr id="11" name="TextBox 10">
            <a:extLst>
              <a:ext uri="{FF2B5EF4-FFF2-40B4-BE49-F238E27FC236}">
                <a16:creationId xmlns:a16="http://schemas.microsoft.com/office/drawing/2014/main" id="{A0901682-9B5F-413A-B8E9-26319FA3CF50}"/>
              </a:ext>
            </a:extLst>
          </p:cNvPr>
          <p:cNvSpPr txBox="1"/>
          <p:nvPr/>
        </p:nvSpPr>
        <p:spPr>
          <a:xfrm>
            <a:off x="3446980" y="3168477"/>
            <a:ext cx="3200677" cy="1600438"/>
          </a:xfrm>
          <a:prstGeom prst="rect">
            <a:avLst/>
          </a:prstGeom>
          <a:noFill/>
          <a:ln w="57150">
            <a:solidFill>
              <a:schemeClr val="accent5">
                <a:lumMod val="75000"/>
              </a:schemeClr>
            </a:solidFill>
          </a:ln>
        </p:spPr>
        <p:txBody>
          <a:bodyPr wrap="square">
            <a:spAutoFit/>
          </a:bodyPr>
          <a:lstStyle/>
          <a:p>
            <a:pPr algn="ctr"/>
            <a:r>
              <a:rPr lang="en-GB" sz="1400" dirty="0">
                <a:latin typeface="Comic Sans MS" panose="030F0702030302020204" pitchFamily="66" charset="0"/>
              </a:rPr>
              <a:t>Can you make up a rhythm?</a:t>
            </a:r>
          </a:p>
          <a:p>
            <a:pPr algn="ctr"/>
            <a:endParaRPr lang="en-GB" sz="1400" dirty="0">
              <a:latin typeface="Comic Sans MS" panose="030F0702030302020204" pitchFamily="66" charset="0"/>
            </a:endParaRPr>
          </a:p>
          <a:p>
            <a:pPr algn="ctr"/>
            <a:r>
              <a:rPr lang="en-GB" sz="1400" dirty="0">
                <a:latin typeface="Comic Sans MS" panose="030F0702030302020204" pitchFamily="66" charset="0"/>
              </a:rPr>
              <a:t>Do the pans make different sounds?</a:t>
            </a:r>
          </a:p>
          <a:p>
            <a:pPr algn="ctr"/>
            <a:endParaRPr lang="en-GB" sz="1400" dirty="0">
              <a:latin typeface="Comic Sans MS" panose="030F0702030302020204" pitchFamily="66" charset="0"/>
            </a:endParaRPr>
          </a:p>
          <a:p>
            <a:pPr algn="ctr"/>
            <a:r>
              <a:rPr lang="en-GB" sz="1400" dirty="0">
                <a:latin typeface="Comic Sans MS" panose="030F0702030302020204" pitchFamily="66" charset="0"/>
              </a:rPr>
              <a:t>Can they drum fast and slow?</a:t>
            </a:r>
          </a:p>
          <a:p>
            <a:pPr algn="ctr"/>
            <a:endParaRPr lang="en-GB" sz="1400" dirty="0">
              <a:latin typeface="Comic Sans MS" panose="030F0702030302020204" pitchFamily="66" charset="0"/>
            </a:endParaRPr>
          </a:p>
          <a:p>
            <a:pPr algn="ctr"/>
            <a:r>
              <a:rPr lang="en-GB" sz="1400" dirty="0">
                <a:latin typeface="Comic Sans MS" panose="030F0702030302020204" pitchFamily="66" charset="0"/>
              </a:rPr>
              <a:t>Can they follow a beat?</a:t>
            </a:r>
          </a:p>
        </p:txBody>
      </p:sp>
    </p:spTree>
    <p:extLst>
      <p:ext uri="{BB962C8B-B14F-4D97-AF65-F5344CB8AC3E}">
        <p14:creationId xmlns:p14="http://schemas.microsoft.com/office/powerpoint/2010/main" val="30093015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155A056-2E50-46DD-841A-CEF66EA3F9F5}"/>
              </a:ext>
            </a:extLst>
          </p:cNvPr>
          <p:cNvSpPr/>
          <p:nvPr/>
        </p:nvSpPr>
        <p:spPr>
          <a:xfrm>
            <a:off x="280555" y="187036"/>
            <a:ext cx="9299863" cy="6442364"/>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1586E8D6-D9E6-4832-AB4B-617BF236F674}"/>
              </a:ext>
            </a:extLst>
          </p:cNvPr>
          <p:cNvSpPr/>
          <p:nvPr/>
        </p:nvSpPr>
        <p:spPr>
          <a:xfrm>
            <a:off x="502227" y="415636"/>
            <a:ext cx="8828809" cy="67540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a:extLst>
              <a:ext uri="{FF2B5EF4-FFF2-40B4-BE49-F238E27FC236}">
                <a16:creationId xmlns:a16="http://schemas.microsoft.com/office/drawing/2014/main" id="{A63169DB-4530-40E3-A4C2-8A635CD6629F}"/>
              </a:ext>
            </a:extLst>
          </p:cNvPr>
          <p:cNvPicPr>
            <a:picLocks noChangeAspect="1"/>
          </p:cNvPicPr>
          <p:nvPr/>
        </p:nvPicPr>
        <p:blipFill>
          <a:blip r:embed="rId2"/>
          <a:stretch>
            <a:fillRect/>
          </a:stretch>
        </p:blipFill>
        <p:spPr>
          <a:xfrm>
            <a:off x="7612429" y="1166152"/>
            <a:ext cx="1887621" cy="1818409"/>
          </a:xfrm>
          <a:prstGeom prst="rect">
            <a:avLst/>
          </a:prstGeom>
        </p:spPr>
      </p:pic>
      <p:sp>
        <p:nvSpPr>
          <p:cNvPr id="16" name="TextBox 15">
            <a:extLst>
              <a:ext uri="{FF2B5EF4-FFF2-40B4-BE49-F238E27FC236}">
                <a16:creationId xmlns:a16="http://schemas.microsoft.com/office/drawing/2014/main" id="{F0191384-CD86-4FCA-8BE8-947D2BEEE86E}"/>
              </a:ext>
            </a:extLst>
          </p:cNvPr>
          <p:cNvSpPr txBox="1"/>
          <p:nvPr/>
        </p:nvSpPr>
        <p:spPr>
          <a:xfrm>
            <a:off x="574964" y="425079"/>
            <a:ext cx="8756072" cy="584775"/>
          </a:xfrm>
          <a:prstGeom prst="rect">
            <a:avLst/>
          </a:prstGeom>
          <a:noFill/>
        </p:spPr>
        <p:txBody>
          <a:bodyPr wrap="square">
            <a:spAutoFit/>
          </a:bodyPr>
          <a:lstStyle/>
          <a:p>
            <a:pPr algn="ctr"/>
            <a:r>
              <a:rPr lang="en-GB" sz="3200" b="1" u="sng" dirty="0">
                <a:latin typeface="Comic Sans MS" panose="030F0702030302020204" pitchFamily="66" charset="0"/>
              </a:rPr>
              <a:t>Making Music Shakers</a:t>
            </a:r>
          </a:p>
        </p:txBody>
      </p:sp>
      <p:pic>
        <p:nvPicPr>
          <p:cNvPr id="2" name="Picture 1">
            <a:extLst>
              <a:ext uri="{FF2B5EF4-FFF2-40B4-BE49-F238E27FC236}">
                <a16:creationId xmlns:a16="http://schemas.microsoft.com/office/drawing/2014/main" id="{525CD06A-A5DD-4372-A77A-3604CF538818}"/>
              </a:ext>
            </a:extLst>
          </p:cNvPr>
          <p:cNvPicPr>
            <a:picLocks noChangeAspect="1"/>
          </p:cNvPicPr>
          <p:nvPr/>
        </p:nvPicPr>
        <p:blipFill>
          <a:blip r:embed="rId3"/>
          <a:stretch>
            <a:fillRect/>
          </a:stretch>
        </p:blipFill>
        <p:spPr>
          <a:xfrm>
            <a:off x="477982" y="1319645"/>
            <a:ext cx="3267739" cy="2481287"/>
          </a:xfrm>
          <a:prstGeom prst="rect">
            <a:avLst/>
          </a:prstGeom>
        </p:spPr>
      </p:pic>
      <p:sp>
        <p:nvSpPr>
          <p:cNvPr id="8" name="TextBox 7">
            <a:extLst>
              <a:ext uri="{FF2B5EF4-FFF2-40B4-BE49-F238E27FC236}">
                <a16:creationId xmlns:a16="http://schemas.microsoft.com/office/drawing/2014/main" id="{DC4D7259-01E5-4A9E-B625-F6E8C822E9F1}"/>
              </a:ext>
            </a:extLst>
          </p:cNvPr>
          <p:cNvSpPr txBox="1"/>
          <p:nvPr/>
        </p:nvSpPr>
        <p:spPr>
          <a:xfrm>
            <a:off x="4086870" y="1283771"/>
            <a:ext cx="2791912" cy="2462213"/>
          </a:xfrm>
          <a:prstGeom prst="rect">
            <a:avLst/>
          </a:prstGeom>
          <a:noFill/>
          <a:ln w="57150">
            <a:solidFill>
              <a:schemeClr val="accent4">
                <a:lumMod val="60000"/>
                <a:lumOff val="40000"/>
              </a:schemeClr>
            </a:solidFill>
          </a:ln>
        </p:spPr>
        <p:txBody>
          <a:bodyPr wrap="square">
            <a:spAutoFit/>
          </a:bodyPr>
          <a:lstStyle/>
          <a:p>
            <a:pPr algn="ctr"/>
            <a:r>
              <a:rPr lang="en-GB" b="1" u="sng" dirty="0">
                <a:latin typeface="Comic Sans MS" panose="030F0702030302020204" pitchFamily="66" charset="0"/>
              </a:rPr>
              <a:t>Resources</a:t>
            </a:r>
          </a:p>
          <a:p>
            <a:r>
              <a:rPr lang="en-GB" dirty="0">
                <a:latin typeface="Comic Sans MS" panose="030F0702030302020204" pitchFamily="66" charset="0"/>
              </a:rPr>
              <a:t>•	</a:t>
            </a:r>
            <a:r>
              <a:rPr lang="en-GB" sz="1600" dirty="0">
                <a:latin typeface="Comic Sans MS" panose="030F0702030302020204" pitchFamily="66" charset="0"/>
              </a:rPr>
              <a:t>Yoghurt pots</a:t>
            </a:r>
          </a:p>
          <a:p>
            <a:r>
              <a:rPr lang="en-GB" sz="1600" dirty="0">
                <a:latin typeface="Comic Sans MS" panose="030F0702030302020204" pitchFamily="66" charset="0"/>
              </a:rPr>
              <a:t>•	Plastic cups</a:t>
            </a:r>
          </a:p>
          <a:p>
            <a:r>
              <a:rPr lang="en-GB" sz="1600" dirty="0">
                <a:latin typeface="Comic Sans MS" panose="030F0702030302020204" pitchFamily="66" charset="0"/>
              </a:rPr>
              <a:t>•	Cardboard cups</a:t>
            </a:r>
          </a:p>
          <a:p>
            <a:r>
              <a:rPr lang="en-GB" sz="1600" dirty="0">
                <a:latin typeface="Comic Sans MS" panose="030F0702030302020204" pitchFamily="66" charset="0"/>
              </a:rPr>
              <a:t>•	Rice                     </a:t>
            </a:r>
          </a:p>
          <a:p>
            <a:r>
              <a:rPr lang="en-GB" sz="1600" dirty="0">
                <a:latin typeface="Comic Sans MS" panose="030F0702030302020204" pitchFamily="66" charset="0"/>
              </a:rPr>
              <a:t>•	Dry beans</a:t>
            </a:r>
          </a:p>
          <a:p>
            <a:r>
              <a:rPr lang="en-GB" sz="1600" dirty="0">
                <a:latin typeface="Comic Sans MS" panose="030F0702030302020204" pitchFamily="66" charset="0"/>
              </a:rPr>
              <a:t>•	Lentils</a:t>
            </a:r>
          </a:p>
          <a:p>
            <a:r>
              <a:rPr lang="en-GB" sz="1600" dirty="0">
                <a:latin typeface="Comic Sans MS" panose="030F0702030302020204" pitchFamily="66" charset="0"/>
              </a:rPr>
              <a:t>•	Tissue paper</a:t>
            </a:r>
          </a:p>
          <a:p>
            <a:r>
              <a:rPr lang="en-GB" sz="1600" dirty="0">
                <a:latin typeface="Comic Sans MS" panose="030F0702030302020204" pitchFamily="66" charset="0"/>
              </a:rPr>
              <a:t>•	Elastic band</a:t>
            </a:r>
          </a:p>
        </p:txBody>
      </p:sp>
      <p:sp>
        <p:nvSpPr>
          <p:cNvPr id="10" name="TextBox 9">
            <a:extLst>
              <a:ext uri="{FF2B5EF4-FFF2-40B4-BE49-F238E27FC236}">
                <a16:creationId xmlns:a16="http://schemas.microsoft.com/office/drawing/2014/main" id="{56014AD6-37CE-43CB-B078-5066CD4E08BC}"/>
              </a:ext>
            </a:extLst>
          </p:cNvPr>
          <p:cNvSpPr txBox="1"/>
          <p:nvPr/>
        </p:nvSpPr>
        <p:spPr>
          <a:xfrm>
            <a:off x="800100" y="3922051"/>
            <a:ext cx="8447809" cy="2462213"/>
          </a:xfrm>
          <a:prstGeom prst="rect">
            <a:avLst/>
          </a:prstGeom>
          <a:noFill/>
          <a:ln w="57150">
            <a:solidFill>
              <a:srgbClr val="00B050"/>
            </a:solidFill>
          </a:ln>
        </p:spPr>
        <p:txBody>
          <a:bodyPr wrap="square">
            <a:spAutoFit/>
          </a:bodyPr>
          <a:lstStyle/>
          <a:p>
            <a:r>
              <a:rPr lang="en-GB" sz="2000" b="1" u="sng" dirty="0">
                <a:latin typeface="Comic Sans MS" panose="030F0702030302020204" pitchFamily="66" charset="0"/>
              </a:rPr>
              <a:t>Method</a:t>
            </a:r>
            <a:endParaRPr lang="en-GB" b="1" u="sng" dirty="0">
              <a:latin typeface="Comic Sans MS" panose="030F0702030302020204" pitchFamily="66" charset="0"/>
            </a:endParaRPr>
          </a:p>
          <a:p>
            <a:r>
              <a:rPr lang="en-GB" dirty="0">
                <a:latin typeface="Comic Sans MS" panose="030F0702030302020204" pitchFamily="66" charset="0"/>
              </a:rPr>
              <a:t>Let your child choose a clean dry pot</a:t>
            </a:r>
          </a:p>
          <a:p>
            <a:r>
              <a:rPr lang="en-GB" dirty="0">
                <a:latin typeface="Comic Sans MS" panose="030F0702030302020204" pitchFamily="66" charset="0"/>
              </a:rPr>
              <a:t>Spoon some rice, dry beans or lentils into the pot</a:t>
            </a:r>
          </a:p>
          <a:p>
            <a:r>
              <a:rPr lang="en-GB" dirty="0">
                <a:latin typeface="Comic Sans MS" panose="030F0702030302020204" pitchFamily="66" charset="0"/>
              </a:rPr>
              <a:t>Cover the top of the pot with tissue paper and secure it with an elastic band</a:t>
            </a:r>
          </a:p>
          <a:p>
            <a:endParaRPr lang="en-GB" sz="1200" dirty="0">
              <a:latin typeface="Comic Sans MS" panose="030F0702030302020204" pitchFamily="66" charset="0"/>
            </a:endParaRPr>
          </a:p>
          <a:p>
            <a:r>
              <a:rPr lang="en-GB" dirty="0">
                <a:latin typeface="Comic Sans MS" panose="030F0702030302020204" pitchFamily="66" charset="0"/>
              </a:rPr>
              <a:t>Your child should now have a shaker to play</a:t>
            </a:r>
          </a:p>
          <a:p>
            <a:endParaRPr lang="en-GB" sz="1200" dirty="0">
              <a:latin typeface="Comic Sans MS" panose="030F0702030302020204" pitchFamily="66" charset="0"/>
            </a:endParaRPr>
          </a:p>
          <a:p>
            <a:r>
              <a:rPr lang="en-GB" dirty="0">
                <a:latin typeface="Comic Sans MS" panose="030F0702030302020204" pitchFamily="66" charset="0"/>
              </a:rPr>
              <a:t>Use a range of different sized pots and different amounts of dry food to create different sounds.</a:t>
            </a:r>
          </a:p>
        </p:txBody>
      </p:sp>
    </p:spTree>
    <p:extLst>
      <p:ext uri="{BB962C8B-B14F-4D97-AF65-F5344CB8AC3E}">
        <p14:creationId xmlns:p14="http://schemas.microsoft.com/office/powerpoint/2010/main" val="39301981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155A056-2E50-46DD-841A-CEF66EA3F9F5}"/>
              </a:ext>
            </a:extLst>
          </p:cNvPr>
          <p:cNvSpPr/>
          <p:nvPr/>
        </p:nvSpPr>
        <p:spPr>
          <a:xfrm>
            <a:off x="280555" y="187036"/>
            <a:ext cx="9299863" cy="6442364"/>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1586E8D6-D9E6-4832-AB4B-617BF236F674}"/>
              </a:ext>
            </a:extLst>
          </p:cNvPr>
          <p:cNvSpPr/>
          <p:nvPr/>
        </p:nvSpPr>
        <p:spPr>
          <a:xfrm>
            <a:off x="502227" y="415636"/>
            <a:ext cx="8828809" cy="67540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a:extLst>
              <a:ext uri="{FF2B5EF4-FFF2-40B4-BE49-F238E27FC236}">
                <a16:creationId xmlns:a16="http://schemas.microsoft.com/office/drawing/2014/main" id="{A63169DB-4530-40E3-A4C2-8A635CD6629F}"/>
              </a:ext>
            </a:extLst>
          </p:cNvPr>
          <p:cNvPicPr>
            <a:picLocks noChangeAspect="1"/>
          </p:cNvPicPr>
          <p:nvPr/>
        </p:nvPicPr>
        <p:blipFill>
          <a:blip r:embed="rId2"/>
          <a:stretch>
            <a:fillRect/>
          </a:stretch>
        </p:blipFill>
        <p:spPr>
          <a:xfrm>
            <a:off x="7612429" y="1166152"/>
            <a:ext cx="1887621" cy="1818409"/>
          </a:xfrm>
          <a:prstGeom prst="rect">
            <a:avLst/>
          </a:prstGeom>
        </p:spPr>
      </p:pic>
      <p:sp>
        <p:nvSpPr>
          <p:cNvPr id="16" name="TextBox 15">
            <a:extLst>
              <a:ext uri="{FF2B5EF4-FFF2-40B4-BE49-F238E27FC236}">
                <a16:creationId xmlns:a16="http://schemas.microsoft.com/office/drawing/2014/main" id="{F0191384-CD86-4FCA-8BE8-947D2BEEE86E}"/>
              </a:ext>
            </a:extLst>
          </p:cNvPr>
          <p:cNvSpPr txBox="1"/>
          <p:nvPr/>
        </p:nvSpPr>
        <p:spPr>
          <a:xfrm>
            <a:off x="574964" y="490743"/>
            <a:ext cx="8756072" cy="523220"/>
          </a:xfrm>
          <a:prstGeom prst="rect">
            <a:avLst/>
          </a:prstGeom>
          <a:noFill/>
        </p:spPr>
        <p:txBody>
          <a:bodyPr wrap="square">
            <a:spAutoFit/>
          </a:bodyPr>
          <a:lstStyle/>
          <a:p>
            <a:pPr algn="ctr"/>
            <a:r>
              <a:rPr lang="en-GB" sz="2800" b="1" u="sng" dirty="0">
                <a:latin typeface="Comic Sans MS" panose="030F0702030302020204" pitchFamily="66" charset="0"/>
              </a:rPr>
              <a:t>Making Porridge for the Three Bears</a:t>
            </a:r>
            <a:endParaRPr lang="en-GB" sz="2800" dirty="0"/>
          </a:p>
        </p:txBody>
      </p:sp>
      <p:sp>
        <p:nvSpPr>
          <p:cNvPr id="7" name="TextBox 6">
            <a:extLst>
              <a:ext uri="{FF2B5EF4-FFF2-40B4-BE49-F238E27FC236}">
                <a16:creationId xmlns:a16="http://schemas.microsoft.com/office/drawing/2014/main" id="{E8CDE464-858A-41C1-836C-4BDD315A8BE9}"/>
              </a:ext>
            </a:extLst>
          </p:cNvPr>
          <p:cNvSpPr txBox="1"/>
          <p:nvPr/>
        </p:nvSpPr>
        <p:spPr>
          <a:xfrm>
            <a:off x="431667" y="1319645"/>
            <a:ext cx="7110202" cy="1815882"/>
          </a:xfrm>
          <a:prstGeom prst="rect">
            <a:avLst/>
          </a:prstGeom>
          <a:noFill/>
          <a:ln w="57150">
            <a:solidFill>
              <a:srgbClr val="6600FF"/>
            </a:solidFill>
          </a:ln>
        </p:spPr>
        <p:txBody>
          <a:bodyPr wrap="square">
            <a:spAutoFit/>
          </a:bodyPr>
          <a:lstStyle/>
          <a:p>
            <a:r>
              <a:rPr lang="en-GB" sz="1400" dirty="0">
                <a:latin typeface="Comic Sans MS" panose="030F0702030302020204" pitchFamily="66" charset="0"/>
              </a:rPr>
              <a:t>We have been looking at the story of goldilocks and the three bears in our class. As part of the story goldilocks tries three different types of porridge</a:t>
            </a:r>
          </a:p>
          <a:p>
            <a:endParaRPr lang="en-GB" sz="1400" dirty="0">
              <a:latin typeface="Comic Sans MS" panose="030F0702030302020204" pitchFamily="66" charset="0"/>
            </a:endParaRPr>
          </a:p>
          <a:p>
            <a:pPr algn="ctr"/>
            <a:r>
              <a:rPr lang="en-GB" sz="1400" i="1" dirty="0">
                <a:latin typeface="Comic Sans MS" panose="030F0702030302020204" pitchFamily="66" charset="0"/>
              </a:rPr>
              <a:t>Daddy’s porridge is too hot</a:t>
            </a:r>
          </a:p>
          <a:p>
            <a:pPr algn="ctr"/>
            <a:r>
              <a:rPr lang="en-GB" sz="1400" i="1" dirty="0">
                <a:latin typeface="Comic Sans MS" panose="030F0702030302020204" pitchFamily="66" charset="0"/>
              </a:rPr>
              <a:t>Mummy’s porridge is too cold</a:t>
            </a:r>
          </a:p>
          <a:p>
            <a:pPr algn="ctr"/>
            <a:r>
              <a:rPr lang="en-GB" sz="1400" i="1" dirty="0">
                <a:latin typeface="Comic Sans MS" panose="030F0702030302020204" pitchFamily="66" charset="0"/>
              </a:rPr>
              <a:t>Baby bears porridge is just right</a:t>
            </a:r>
          </a:p>
          <a:p>
            <a:endParaRPr lang="en-GB" sz="1400" dirty="0">
              <a:latin typeface="Comic Sans MS" panose="030F0702030302020204" pitchFamily="66" charset="0"/>
            </a:endParaRPr>
          </a:p>
          <a:p>
            <a:r>
              <a:rPr lang="en-GB" sz="1400" dirty="0">
                <a:latin typeface="Comic Sans MS" panose="030F0702030302020204" pitchFamily="66" charset="0"/>
              </a:rPr>
              <a:t>As a simple mixing activity make the 3 bears of porridge for the bears</a:t>
            </a:r>
          </a:p>
        </p:txBody>
      </p:sp>
      <p:pic>
        <p:nvPicPr>
          <p:cNvPr id="3" name="Picture 2">
            <a:extLst>
              <a:ext uri="{FF2B5EF4-FFF2-40B4-BE49-F238E27FC236}">
                <a16:creationId xmlns:a16="http://schemas.microsoft.com/office/drawing/2014/main" id="{DF3EE950-12F6-4894-A4E7-5EC06136D1AE}"/>
              </a:ext>
            </a:extLst>
          </p:cNvPr>
          <p:cNvPicPr>
            <a:picLocks noChangeAspect="1"/>
          </p:cNvPicPr>
          <p:nvPr/>
        </p:nvPicPr>
        <p:blipFill>
          <a:blip r:embed="rId3"/>
          <a:stretch>
            <a:fillRect/>
          </a:stretch>
        </p:blipFill>
        <p:spPr>
          <a:xfrm>
            <a:off x="1012550" y="4729057"/>
            <a:ext cx="1928641" cy="1713307"/>
          </a:xfrm>
          <a:prstGeom prst="rect">
            <a:avLst/>
          </a:prstGeom>
          <a:ln w="57150">
            <a:solidFill>
              <a:schemeClr val="accent1">
                <a:lumMod val="50000"/>
              </a:schemeClr>
            </a:solidFill>
          </a:ln>
        </p:spPr>
      </p:pic>
      <p:sp>
        <p:nvSpPr>
          <p:cNvPr id="10" name="TextBox 9">
            <a:extLst>
              <a:ext uri="{FF2B5EF4-FFF2-40B4-BE49-F238E27FC236}">
                <a16:creationId xmlns:a16="http://schemas.microsoft.com/office/drawing/2014/main" id="{9E6F5712-BC0C-4D84-9E75-07A61703690D}"/>
              </a:ext>
            </a:extLst>
          </p:cNvPr>
          <p:cNvSpPr txBox="1"/>
          <p:nvPr/>
        </p:nvSpPr>
        <p:spPr>
          <a:xfrm>
            <a:off x="502227" y="3351406"/>
            <a:ext cx="3009900" cy="1231106"/>
          </a:xfrm>
          <a:prstGeom prst="rect">
            <a:avLst/>
          </a:prstGeom>
          <a:noFill/>
          <a:ln w="57150">
            <a:solidFill>
              <a:srgbClr val="00B0F0"/>
            </a:solidFill>
          </a:ln>
        </p:spPr>
        <p:txBody>
          <a:bodyPr wrap="square">
            <a:spAutoFit/>
          </a:bodyPr>
          <a:lstStyle/>
          <a:p>
            <a:r>
              <a:rPr lang="en-GB" sz="1400" b="1" u="sng" dirty="0">
                <a:latin typeface="Comic Sans MS" panose="030F0702030302020204" pitchFamily="66" charset="0"/>
              </a:rPr>
              <a:t>Resources</a:t>
            </a:r>
          </a:p>
          <a:p>
            <a:r>
              <a:rPr lang="en-GB" sz="1200" dirty="0">
                <a:latin typeface="Comic Sans MS" panose="030F0702030302020204" pitchFamily="66" charset="0"/>
              </a:rPr>
              <a:t>•	3 different sized bowls/spoons</a:t>
            </a:r>
          </a:p>
          <a:p>
            <a:r>
              <a:rPr lang="en-GB" sz="1200" dirty="0">
                <a:latin typeface="Comic Sans MS" panose="030F0702030302020204" pitchFamily="66" charset="0"/>
              </a:rPr>
              <a:t>•	A mixing bowl</a:t>
            </a:r>
          </a:p>
          <a:p>
            <a:r>
              <a:rPr lang="en-GB" sz="1200" dirty="0">
                <a:latin typeface="Comic Sans MS" panose="030F0702030302020204" pitchFamily="66" charset="0"/>
              </a:rPr>
              <a:t>•	A mixing spoon    </a:t>
            </a:r>
          </a:p>
          <a:p>
            <a:r>
              <a:rPr lang="en-GB" sz="1200" dirty="0">
                <a:latin typeface="Comic Sans MS" panose="030F0702030302020204" pitchFamily="66" charset="0"/>
              </a:rPr>
              <a:t>•	Porridge oats</a:t>
            </a:r>
          </a:p>
          <a:p>
            <a:r>
              <a:rPr lang="en-GB" sz="1200" dirty="0">
                <a:latin typeface="Comic Sans MS" panose="030F0702030302020204" pitchFamily="66" charset="0"/>
              </a:rPr>
              <a:t>•	Water</a:t>
            </a:r>
          </a:p>
        </p:txBody>
      </p:sp>
      <p:sp>
        <p:nvSpPr>
          <p:cNvPr id="12" name="TextBox 11">
            <a:extLst>
              <a:ext uri="{FF2B5EF4-FFF2-40B4-BE49-F238E27FC236}">
                <a16:creationId xmlns:a16="http://schemas.microsoft.com/office/drawing/2014/main" id="{1EC88E41-798C-47AE-944F-922596975223}"/>
              </a:ext>
            </a:extLst>
          </p:cNvPr>
          <p:cNvSpPr txBox="1"/>
          <p:nvPr/>
        </p:nvSpPr>
        <p:spPr>
          <a:xfrm>
            <a:off x="3673186" y="3351406"/>
            <a:ext cx="5746173" cy="3093154"/>
          </a:xfrm>
          <a:prstGeom prst="rect">
            <a:avLst/>
          </a:prstGeom>
          <a:noFill/>
          <a:ln w="57150">
            <a:solidFill>
              <a:srgbClr val="008080"/>
            </a:solidFill>
          </a:ln>
        </p:spPr>
        <p:txBody>
          <a:bodyPr wrap="square">
            <a:spAutoFit/>
          </a:bodyPr>
          <a:lstStyle/>
          <a:p>
            <a:pPr algn="ctr"/>
            <a:r>
              <a:rPr lang="en-GB" sz="1300" dirty="0">
                <a:latin typeface="Comic Sans MS" panose="030F0702030302020204" pitchFamily="66" charset="0"/>
              </a:rPr>
              <a:t>Get the child to pour porridge oats into the mixing bowl. Add a little water into the mixing bowl. </a:t>
            </a:r>
          </a:p>
          <a:p>
            <a:pPr algn="ctr"/>
            <a:r>
              <a:rPr lang="en-GB" sz="1300" dirty="0">
                <a:latin typeface="Comic Sans MS" panose="030F0702030302020204" pitchFamily="66" charset="0"/>
              </a:rPr>
              <a:t>Add a little amount of water to make a dry hard porridge for daddy bear and put it in the large bowl.</a:t>
            </a:r>
          </a:p>
          <a:p>
            <a:pPr algn="ctr"/>
            <a:r>
              <a:rPr lang="en-GB" sz="1300" dirty="0">
                <a:latin typeface="Comic Sans MS" panose="030F0702030302020204" pitchFamily="66" charset="0"/>
              </a:rPr>
              <a:t>Add more porridge to the mixing bowl. This time add lots of water to make it too runny. </a:t>
            </a:r>
          </a:p>
          <a:p>
            <a:pPr algn="ctr"/>
            <a:r>
              <a:rPr lang="en-GB" sz="1300" dirty="0">
                <a:latin typeface="Comic Sans MS" panose="030F0702030302020204" pitchFamily="66" charset="0"/>
              </a:rPr>
              <a:t>Put it in the middle sized bowl for mummy bear. </a:t>
            </a:r>
          </a:p>
          <a:p>
            <a:pPr algn="ctr"/>
            <a:r>
              <a:rPr lang="en-GB" sz="1300" dirty="0">
                <a:latin typeface="Comic Sans MS" panose="030F0702030302020204" pitchFamily="66" charset="0"/>
              </a:rPr>
              <a:t>Add more porridge and water to the mixing bowl and make one that would be just right for the baby bear. Put it in the small bowl.</a:t>
            </a:r>
          </a:p>
          <a:p>
            <a:pPr algn="ctr"/>
            <a:r>
              <a:rPr lang="en-GB" sz="1300" dirty="0">
                <a:latin typeface="Comic Sans MS" panose="030F0702030302020204" pitchFamily="66" charset="0"/>
              </a:rPr>
              <a:t>During this activity use lots of maths words, such as big, small, middle sized</a:t>
            </a:r>
          </a:p>
          <a:p>
            <a:pPr algn="ctr"/>
            <a:r>
              <a:rPr lang="en-GB" sz="1300" dirty="0">
                <a:latin typeface="Comic Sans MS" panose="030F0702030302020204" pitchFamily="66" charset="0"/>
              </a:rPr>
              <a:t>Get the children to estimate how much porridge and water each bowl will need. </a:t>
            </a:r>
          </a:p>
          <a:p>
            <a:pPr algn="ctr"/>
            <a:r>
              <a:rPr lang="en-GB" sz="1300" dirty="0">
                <a:latin typeface="Comic Sans MS" panose="030F0702030302020204" pitchFamily="66" charset="0"/>
              </a:rPr>
              <a:t>Talk about the story. How does the child think Daddy bear would like his porridge etc.</a:t>
            </a:r>
          </a:p>
        </p:txBody>
      </p:sp>
    </p:spTree>
    <p:extLst>
      <p:ext uri="{BB962C8B-B14F-4D97-AF65-F5344CB8AC3E}">
        <p14:creationId xmlns:p14="http://schemas.microsoft.com/office/powerpoint/2010/main" val="10130635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155A056-2E50-46DD-841A-CEF66EA3F9F5}"/>
              </a:ext>
            </a:extLst>
          </p:cNvPr>
          <p:cNvSpPr/>
          <p:nvPr/>
        </p:nvSpPr>
        <p:spPr>
          <a:xfrm>
            <a:off x="280555" y="187036"/>
            <a:ext cx="9299863" cy="6442364"/>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1586E8D6-D9E6-4832-AB4B-617BF236F674}"/>
              </a:ext>
            </a:extLst>
          </p:cNvPr>
          <p:cNvSpPr/>
          <p:nvPr/>
        </p:nvSpPr>
        <p:spPr>
          <a:xfrm>
            <a:off x="502227" y="415636"/>
            <a:ext cx="8828809" cy="67540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a:extLst>
              <a:ext uri="{FF2B5EF4-FFF2-40B4-BE49-F238E27FC236}">
                <a16:creationId xmlns:a16="http://schemas.microsoft.com/office/drawing/2014/main" id="{A63169DB-4530-40E3-A4C2-8A635CD6629F}"/>
              </a:ext>
            </a:extLst>
          </p:cNvPr>
          <p:cNvPicPr>
            <a:picLocks noChangeAspect="1"/>
          </p:cNvPicPr>
          <p:nvPr/>
        </p:nvPicPr>
        <p:blipFill>
          <a:blip r:embed="rId2"/>
          <a:stretch>
            <a:fillRect/>
          </a:stretch>
        </p:blipFill>
        <p:spPr>
          <a:xfrm>
            <a:off x="7544533" y="1176437"/>
            <a:ext cx="1887621" cy="1818409"/>
          </a:xfrm>
          <a:prstGeom prst="rect">
            <a:avLst/>
          </a:prstGeom>
        </p:spPr>
      </p:pic>
      <p:sp>
        <p:nvSpPr>
          <p:cNvPr id="16" name="TextBox 15">
            <a:extLst>
              <a:ext uri="{FF2B5EF4-FFF2-40B4-BE49-F238E27FC236}">
                <a16:creationId xmlns:a16="http://schemas.microsoft.com/office/drawing/2014/main" id="{F0191384-CD86-4FCA-8BE8-947D2BEEE86E}"/>
              </a:ext>
            </a:extLst>
          </p:cNvPr>
          <p:cNvSpPr txBox="1"/>
          <p:nvPr/>
        </p:nvSpPr>
        <p:spPr>
          <a:xfrm>
            <a:off x="574964" y="490743"/>
            <a:ext cx="8756072" cy="523220"/>
          </a:xfrm>
          <a:prstGeom prst="rect">
            <a:avLst/>
          </a:prstGeom>
          <a:noFill/>
        </p:spPr>
        <p:txBody>
          <a:bodyPr wrap="square">
            <a:spAutoFit/>
          </a:bodyPr>
          <a:lstStyle/>
          <a:p>
            <a:pPr algn="ctr"/>
            <a:r>
              <a:rPr lang="en-GB" sz="2800" b="1" u="sng" dirty="0">
                <a:latin typeface="Comic Sans MS" panose="030F0702030302020204" pitchFamily="66" charset="0"/>
              </a:rPr>
              <a:t>Teddy Bear Sandwiches</a:t>
            </a:r>
            <a:endParaRPr lang="en-GB" sz="2800" dirty="0"/>
          </a:p>
        </p:txBody>
      </p:sp>
      <p:pic>
        <p:nvPicPr>
          <p:cNvPr id="2" name="Picture 1">
            <a:extLst>
              <a:ext uri="{FF2B5EF4-FFF2-40B4-BE49-F238E27FC236}">
                <a16:creationId xmlns:a16="http://schemas.microsoft.com/office/drawing/2014/main" id="{B0BE177C-C3F3-454D-9B82-9B8CDF2D8707}"/>
              </a:ext>
            </a:extLst>
          </p:cNvPr>
          <p:cNvPicPr>
            <a:picLocks noChangeAspect="1"/>
          </p:cNvPicPr>
          <p:nvPr/>
        </p:nvPicPr>
        <p:blipFill>
          <a:blip r:embed="rId3"/>
          <a:stretch>
            <a:fillRect/>
          </a:stretch>
        </p:blipFill>
        <p:spPr>
          <a:xfrm>
            <a:off x="4916631" y="1269229"/>
            <a:ext cx="2536156" cy="1896020"/>
          </a:xfrm>
          <a:prstGeom prst="rect">
            <a:avLst/>
          </a:prstGeom>
        </p:spPr>
      </p:pic>
      <p:sp>
        <p:nvSpPr>
          <p:cNvPr id="13" name="TextBox 12">
            <a:extLst>
              <a:ext uri="{FF2B5EF4-FFF2-40B4-BE49-F238E27FC236}">
                <a16:creationId xmlns:a16="http://schemas.microsoft.com/office/drawing/2014/main" id="{E9CE6E7C-CDAF-4B23-8B17-75DFF505BDE3}"/>
              </a:ext>
            </a:extLst>
          </p:cNvPr>
          <p:cNvSpPr txBox="1"/>
          <p:nvPr/>
        </p:nvSpPr>
        <p:spPr>
          <a:xfrm>
            <a:off x="473846" y="1293910"/>
            <a:ext cx="4202063" cy="1846659"/>
          </a:xfrm>
          <a:prstGeom prst="rect">
            <a:avLst/>
          </a:prstGeom>
          <a:noFill/>
          <a:ln w="57150">
            <a:solidFill>
              <a:srgbClr val="FFC000"/>
            </a:solidFill>
          </a:ln>
        </p:spPr>
        <p:txBody>
          <a:bodyPr wrap="square">
            <a:spAutoFit/>
          </a:bodyPr>
          <a:lstStyle/>
          <a:p>
            <a:pPr algn="ctr"/>
            <a:r>
              <a:rPr lang="en-GB" b="1" u="sng" dirty="0">
                <a:latin typeface="Comic Sans MS" panose="030F0702030302020204" pitchFamily="66" charset="0"/>
              </a:rPr>
              <a:t>Resources</a:t>
            </a:r>
            <a:endParaRPr lang="en-GB" sz="1600" b="1" u="sng" dirty="0">
              <a:latin typeface="Comic Sans MS" panose="030F0702030302020204" pitchFamily="66" charset="0"/>
            </a:endParaRPr>
          </a:p>
          <a:p>
            <a:pPr algn="ctr"/>
            <a:r>
              <a:rPr lang="en-GB" sz="1600" dirty="0">
                <a:latin typeface="Comic Sans MS" panose="030F0702030302020204" pitchFamily="66" charset="0"/>
              </a:rPr>
              <a:t>Bread</a:t>
            </a:r>
          </a:p>
          <a:p>
            <a:pPr algn="ctr"/>
            <a:r>
              <a:rPr lang="en-GB" sz="1600" dirty="0">
                <a:latin typeface="Comic Sans MS" panose="030F0702030302020204" pitchFamily="66" charset="0"/>
              </a:rPr>
              <a:t>Butter</a:t>
            </a:r>
          </a:p>
          <a:p>
            <a:pPr algn="ctr"/>
            <a:r>
              <a:rPr lang="en-GB" sz="1600" dirty="0">
                <a:latin typeface="Comic Sans MS" panose="030F0702030302020204" pitchFamily="66" charset="0"/>
              </a:rPr>
              <a:t>Filling to put inside </a:t>
            </a:r>
          </a:p>
          <a:p>
            <a:pPr algn="ctr"/>
            <a:r>
              <a:rPr lang="en-GB" sz="1600" dirty="0">
                <a:latin typeface="Comic Sans MS" panose="030F0702030302020204" pitchFamily="66" charset="0"/>
              </a:rPr>
              <a:t>Spreading knife</a:t>
            </a:r>
          </a:p>
          <a:p>
            <a:pPr algn="ctr"/>
            <a:r>
              <a:rPr lang="en-GB" sz="1600" dirty="0">
                <a:latin typeface="Comic Sans MS" panose="030F0702030302020204" pitchFamily="66" charset="0"/>
              </a:rPr>
              <a:t>Cutting knife</a:t>
            </a:r>
          </a:p>
          <a:p>
            <a:pPr algn="ctr"/>
            <a:r>
              <a:rPr lang="en-GB" sz="1600" dirty="0">
                <a:latin typeface="Comic Sans MS" panose="030F0702030302020204" pitchFamily="66" charset="0"/>
              </a:rPr>
              <a:t>Teddy bear cutter</a:t>
            </a:r>
          </a:p>
        </p:txBody>
      </p:sp>
      <p:sp>
        <p:nvSpPr>
          <p:cNvPr id="14" name="TextBox 13">
            <a:extLst>
              <a:ext uri="{FF2B5EF4-FFF2-40B4-BE49-F238E27FC236}">
                <a16:creationId xmlns:a16="http://schemas.microsoft.com/office/drawing/2014/main" id="{C7E99979-1F04-4DA2-80AE-5C2445E8CDAC}"/>
              </a:ext>
            </a:extLst>
          </p:cNvPr>
          <p:cNvSpPr txBox="1"/>
          <p:nvPr/>
        </p:nvSpPr>
        <p:spPr>
          <a:xfrm>
            <a:off x="473846" y="3303043"/>
            <a:ext cx="8828809" cy="3077766"/>
          </a:xfrm>
          <a:prstGeom prst="rect">
            <a:avLst/>
          </a:prstGeom>
          <a:noFill/>
          <a:ln w="57150">
            <a:solidFill>
              <a:schemeClr val="accent2">
                <a:lumMod val="75000"/>
              </a:schemeClr>
            </a:solidFill>
          </a:ln>
        </p:spPr>
        <p:txBody>
          <a:bodyPr wrap="square">
            <a:spAutoFit/>
          </a:bodyPr>
          <a:lstStyle/>
          <a:p>
            <a:r>
              <a:rPr lang="en-GB" sz="2400" b="1" u="sng" dirty="0">
                <a:latin typeface="Comic Sans MS" panose="030F0702030302020204" pitchFamily="66" charset="0"/>
              </a:rPr>
              <a:t>Method</a:t>
            </a:r>
            <a:endParaRPr lang="en-GB" b="1" u="sng" dirty="0">
              <a:latin typeface="Comic Sans MS" panose="030F0702030302020204" pitchFamily="66" charset="0"/>
            </a:endParaRPr>
          </a:p>
          <a:p>
            <a:endParaRPr lang="en-GB" sz="1400" dirty="0">
              <a:latin typeface="Comic Sans MS" panose="030F0702030302020204" pitchFamily="66" charset="0"/>
            </a:endParaRPr>
          </a:p>
          <a:p>
            <a:r>
              <a:rPr lang="en-GB" dirty="0">
                <a:latin typeface="Comic Sans MS" panose="030F0702030302020204" pitchFamily="66" charset="0"/>
              </a:rPr>
              <a:t>Let the child get two slices of bread out. Then they can spread the butter on the bread. This is really good for the child’s hand eye coordination and fine motor skills. </a:t>
            </a:r>
          </a:p>
          <a:p>
            <a:endParaRPr lang="en-GB" sz="1400" dirty="0">
              <a:latin typeface="Comic Sans MS" panose="030F0702030302020204" pitchFamily="66" charset="0"/>
            </a:endParaRPr>
          </a:p>
          <a:p>
            <a:r>
              <a:rPr lang="en-GB" dirty="0">
                <a:latin typeface="Comic Sans MS" panose="030F0702030302020204" pitchFamily="66" charset="0"/>
              </a:rPr>
              <a:t>Let the child choose what to put inside. If it was jam let them spread it, if it was cheese let them grate it. Put the 2nd slice of bread on top to create a sandwich.</a:t>
            </a:r>
          </a:p>
          <a:p>
            <a:endParaRPr lang="en-GB" sz="1400" dirty="0">
              <a:latin typeface="Comic Sans MS" panose="030F0702030302020204" pitchFamily="66" charset="0"/>
            </a:endParaRPr>
          </a:p>
          <a:p>
            <a:r>
              <a:rPr lang="en-GB" dirty="0">
                <a:latin typeface="Comic Sans MS" panose="030F0702030302020204" pitchFamily="66" charset="0"/>
              </a:rPr>
              <a:t>Use your teddy bear cutter to create a teddy bear sandwich.</a:t>
            </a:r>
          </a:p>
        </p:txBody>
      </p:sp>
    </p:spTree>
    <p:extLst>
      <p:ext uri="{BB962C8B-B14F-4D97-AF65-F5344CB8AC3E}">
        <p14:creationId xmlns:p14="http://schemas.microsoft.com/office/powerpoint/2010/main" val="14156879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155A056-2E50-46DD-841A-CEF66EA3F9F5}"/>
              </a:ext>
            </a:extLst>
          </p:cNvPr>
          <p:cNvSpPr/>
          <p:nvPr/>
        </p:nvSpPr>
        <p:spPr>
          <a:xfrm>
            <a:off x="280555" y="187036"/>
            <a:ext cx="9299863" cy="6442364"/>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1586E8D6-D9E6-4832-AB4B-617BF236F674}"/>
              </a:ext>
            </a:extLst>
          </p:cNvPr>
          <p:cNvSpPr/>
          <p:nvPr/>
        </p:nvSpPr>
        <p:spPr>
          <a:xfrm>
            <a:off x="502227" y="415636"/>
            <a:ext cx="8828809" cy="67540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337B59AB-7737-4FCF-90C1-C26CD8D8F4B6}"/>
              </a:ext>
            </a:extLst>
          </p:cNvPr>
          <p:cNvSpPr txBox="1"/>
          <p:nvPr/>
        </p:nvSpPr>
        <p:spPr>
          <a:xfrm>
            <a:off x="770658" y="488373"/>
            <a:ext cx="8291946" cy="584775"/>
          </a:xfrm>
          <a:prstGeom prst="rect">
            <a:avLst/>
          </a:prstGeom>
          <a:noFill/>
        </p:spPr>
        <p:txBody>
          <a:bodyPr wrap="square" rtlCol="0">
            <a:spAutoFit/>
          </a:bodyPr>
          <a:lstStyle/>
          <a:p>
            <a:pPr algn="ctr"/>
            <a:r>
              <a:rPr lang="en-GB" sz="3200" b="1" u="sng" dirty="0">
                <a:latin typeface="Comic Sans MS" panose="030F0702030302020204" pitchFamily="66" charset="0"/>
              </a:rPr>
              <a:t>Bear Snack</a:t>
            </a:r>
          </a:p>
        </p:txBody>
      </p:sp>
      <p:sp>
        <p:nvSpPr>
          <p:cNvPr id="8" name="Rectangle 7">
            <a:extLst>
              <a:ext uri="{FF2B5EF4-FFF2-40B4-BE49-F238E27FC236}">
                <a16:creationId xmlns:a16="http://schemas.microsoft.com/office/drawing/2014/main" id="{C7E0713D-F17E-4849-A1FE-9316E230FD56}"/>
              </a:ext>
            </a:extLst>
          </p:cNvPr>
          <p:cNvSpPr/>
          <p:nvPr/>
        </p:nvSpPr>
        <p:spPr>
          <a:xfrm>
            <a:off x="4471556" y="1417904"/>
            <a:ext cx="2729344" cy="1943099"/>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52D24746-5FFD-4D9C-8358-A59E82E2609E}"/>
              </a:ext>
            </a:extLst>
          </p:cNvPr>
          <p:cNvSpPr/>
          <p:nvPr/>
        </p:nvSpPr>
        <p:spPr>
          <a:xfrm>
            <a:off x="571500" y="1860272"/>
            <a:ext cx="3695699" cy="3794797"/>
          </a:xfrm>
          <a:prstGeom prst="rect">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3E5B6A26-CE27-41B1-8B11-498930D6C8D8}"/>
              </a:ext>
            </a:extLst>
          </p:cNvPr>
          <p:cNvPicPr>
            <a:picLocks noChangeAspect="1"/>
          </p:cNvPicPr>
          <p:nvPr/>
        </p:nvPicPr>
        <p:blipFill>
          <a:blip r:embed="rId2"/>
          <a:stretch>
            <a:fillRect/>
          </a:stretch>
        </p:blipFill>
        <p:spPr>
          <a:xfrm>
            <a:off x="676128" y="1955941"/>
            <a:ext cx="3486441" cy="3486441"/>
          </a:xfrm>
          <a:prstGeom prst="rect">
            <a:avLst/>
          </a:prstGeom>
        </p:spPr>
      </p:pic>
      <p:sp>
        <p:nvSpPr>
          <p:cNvPr id="2" name="TextBox 1">
            <a:extLst>
              <a:ext uri="{FF2B5EF4-FFF2-40B4-BE49-F238E27FC236}">
                <a16:creationId xmlns:a16="http://schemas.microsoft.com/office/drawing/2014/main" id="{5307DE0D-8E2D-4750-B50E-1E2D0B60A5DB}"/>
              </a:ext>
            </a:extLst>
          </p:cNvPr>
          <p:cNvSpPr txBox="1"/>
          <p:nvPr/>
        </p:nvSpPr>
        <p:spPr>
          <a:xfrm>
            <a:off x="4565072" y="1433123"/>
            <a:ext cx="3078307" cy="1877437"/>
          </a:xfrm>
          <a:prstGeom prst="rect">
            <a:avLst/>
          </a:prstGeom>
          <a:noFill/>
        </p:spPr>
        <p:txBody>
          <a:bodyPr wrap="square" rtlCol="0">
            <a:spAutoFit/>
          </a:bodyPr>
          <a:lstStyle/>
          <a:p>
            <a:r>
              <a:rPr lang="en-GB" sz="2000" b="1" u="sng" dirty="0">
                <a:latin typeface="Comic Sans MS" panose="030F0702030302020204" pitchFamily="66" charset="0"/>
              </a:rPr>
              <a:t>What you will need:</a:t>
            </a:r>
          </a:p>
          <a:p>
            <a:pPr marL="285750" indent="-285750">
              <a:buFont typeface="Arial" panose="020B0604020202020204" pitchFamily="34" charset="0"/>
              <a:buChar char="•"/>
            </a:pPr>
            <a:r>
              <a:rPr lang="en-GB" sz="1600" dirty="0">
                <a:latin typeface="Comic Sans MS" panose="030F0702030302020204" pitchFamily="66" charset="0"/>
              </a:rPr>
              <a:t>Bread </a:t>
            </a:r>
          </a:p>
          <a:p>
            <a:pPr marL="285750" indent="-285750">
              <a:buFont typeface="Arial" panose="020B0604020202020204" pitchFamily="34" charset="0"/>
              <a:buChar char="•"/>
            </a:pPr>
            <a:r>
              <a:rPr lang="en-GB" sz="1600" dirty="0">
                <a:latin typeface="Comic Sans MS" panose="030F0702030302020204" pitchFamily="66" charset="0"/>
              </a:rPr>
              <a:t>Banana </a:t>
            </a:r>
          </a:p>
          <a:p>
            <a:pPr marL="285750" indent="-285750">
              <a:buFont typeface="Arial" panose="020B0604020202020204" pitchFamily="34" charset="0"/>
              <a:buChar char="•"/>
            </a:pPr>
            <a:r>
              <a:rPr lang="en-GB" sz="1600" dirty="0" smtClean="0">
                <a:latin typeface="Comic Sans MS" panose="030F0702030302020204" pitchFamily="66" charset="0"/>
              </a:rPr>
              <a:t>Raisins or Chocolate  </a:t>
            </a:r>
            <a:endParaRPr lang="en-GB" sz="1600" dirty="0">
              <a:latin typeface="Comic Sans MS" panose="030F0702030302020204" pitchFamily="66" charset="0"/>
            </a:endParaRPr>
          </a:p>
          <a:p>
            <a:pPr marL="285750" indent="-285750">
              <a:buFont typeface="Arial" panose="020B0604020202020204" pitchFamily="34" charset="0"/>
              <a:buChar char="•"/>
            </a:pPr>
            <a:r>
              <a:rPr lang="en-GB" sz="1600" dirty="0">
                <a:latin typeface="Comic Sans MS" panose="030F0702030302020204" pitchFamily="66" charset="0"/>
              </a:rPr>
              <a:t>Butter </a:t>
            </a:r>
          </a:p>
          <a:p>
            <a:pPr marL="285750" indent="-285750">
              <a:buFont typeface="Arial" panose="020B0604020202020204" pitchFamily="34" charset="0"/>
              <a:buChar char="•"/>
            </a:pPr>
            <a:r>
              <a:rPr lang="en-GB" sz="1600" dirty="0">
                <a:latin typeface="Comic Sans MS" panose="030F0702030302020204" pitchFamily="66" charset="0"/>
              </a:rPr>
              <a:t>Sugar </a:t>
            </a:r>
          </a:p>
          <a:p>
            <a:pPr marL="285750" indent="-285750">
              <a:buFont typeface="Arial" panose="020B0604020202020204" pitchFamily="34" charset="0"/>
              <a:buChar char="•"/>
            </a:pPr>
            <a:r>
              <a:rPr lang="en-GB" sz="1600" dirty="0">
                <a:latin typeface="Comic Sans MS" panose="030F0702030302020204" pitchFamily="66" charset="0"/>
              </a:rPr>
              <a:t>Cinnamon (optional)</a:t>
            </a:r>
          </a:p>
        </p:txBody>
      </p:sp>
      <p:sp>
        <p:nvSpPr>
          <p:cNvPr id="11" name="TextBox 10">
            <a:extLst>
              <a:ext uri="{FF2B5EF4-FFF2-40B4-BE49-F238E27FC236}">
                <a16:creationId xmlns:a16="http://schemas.microsoft.com/office/drawing/2014/main" id="{EF7517D9-9719-46FE-A0A2-CB64C523A791}"/>
              </a:ext>
            </a:extLst>
          </p:cNvPr>
          <p:cNvSpPr txBox="1"/>
          <p:nvPr/>
        </p:nvSpPr>
        <p:spPr>
          <a:xfrm>
            <a:off x="4471557" y="3757671"/>
            <a:ext cx="4591048" cy="2616101"/>
          </a:xfrm>
          <a:prstGeom prst="rect">
            <a:avLst/>
          </a:prstGeom>
          <a:noFill/>
        </p:spPr>
        <p:txBody>
          <a:bodyPr wrap="square">
            <a:spAutoFit/>
          </a:bodyPr>
          <a:lstStyle/>
          <a:p>
            <a:r>
              <a:rPr lang="en-GB" sz="2000" b="1" u="sng" dirty="0">
                <a:latin typeface="Comic Sans MS" panose="030F0702030302020204" pitchFamily="66" charset="0"/>
              </a:rPr>
              <a:t>What you do: </a:t>
            </a:r>
          </a:p>
          <a:p>
            <a:r>
              <a:rPr lang="en-GB" dirty="0">
                <a:latin typeface="Comic Sans MS" panose="030F0702030302020204" pitchFamily="66" charset="0"/>
              </a:rPr>
              <a:t>Mix sugar with </a:t>
            </a:r>
            <a:r>
              <a:rPr lang="en-GB" dirty="0" smtClean="0">
                <a:latin typeface="Comic Sans MS" panose="030F0702030302020204" pitchFamily="66" charset="0"/>
              </a:rPr>
              <a:t>cinnamon (if using). </a:t>
            </a:r>
            <a:r>
              <a:rPr lang="en-GB" dirty="0">
                <a:latin typeface="Comic Sans MS" panose="030F0702030302020204" pitchFamily="66" charset="0"/>
              </a:rPr>
              <a:t>Toast bread lightly. Spread with butter while hot. Sprinkle with cinnamon sugar mixture. Slice banana and use one slice for the bear's nose. Place </a:t>
            </a:r>
            <a:r>
              <a:rPr lang="en-GB" dirty="0" smtClean="0">
                <a:latin typeface="Comic Sans MS" panose="030F0702030302020204" pitchFamily="66" charset="0"/>
              </a:rPr>
              <a:t>raisins or chocolate </a:t>
            </a:r>
            <a:r>
              <a:rPr lang="en-GB" dirty="0">
                <a:latin typeface="Comic Sans MS" panose="030F0702030302020204" pitchFamily="66" charset="0"/>
              </a:rPr>
              <a:t>for the eyes and one for the black nose. Finish the bear with two banana slices for the ears. </a:t>
            </a:r>
            <a:r>
              <a:rPr lang="en-GB" dirty="0" smtClean="0">
                <a:latin typeface="Comic Sans MS" panose="030F0702030302020204" pitchFamily="66" charset="0"/>
              </a:rPr>
              <a:t>Enjoy</a:t>
            </a:r>
            <a:r>
              <a:rPr lang="en-GB" dirty="0">
                <a:latin typeface="Comic Sans MS" panose="030F0702030302020204" pitchFamily="66" charset="0"/>
              </a:rPr>
              <a:t>!</a:t>
            </a:r>
          </a:p>
        </p:txBody>
      </p:sp>
      <p:sp>
        <p:nvSpPr>
          <p:cNvPr id="12" name="Rectangle 11">
            <a:extLst>
              <a:ext uri="{FF2B5EF4-FFF2-40B4-BE49-F238E27FC236}">
                <a16:creationId xmlns:a16="http://schemas.microsoft.com/office/drawing/2014/main" id="{C2E11D81-C8D4-4EA8-AB9F-F8A4EC0D1DCE}"/>
              </a:ext>
            </a:extLst>
          </p:cNvPr>
          <p:cNvSpPr/>
          <p:nvPr/>
        </p:nvSpPr>
        <p:spPr>
          <a:xfrm>
            <a:off x="4471557" y="3699162"/>
            <a:ext cx="4904504" cy="2743202"/>
          </a:xfrm>
          <a:prstGeom prst="rect">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a:extLst>
              <a:ext uri="{FF2B5EF4-FFF2-40B4-BE49-F238E27FC236}">
                <a16:creationId xmlns:a16="http://schemas.microsoft.com/office/drawing/2014/main" id="{A63169DB-4530-40E3-A4C2-8A635CD6629F}"/>
              </a:ext>
            </a:extLst>
          </p:cNvPr>
          <p:cNvPicPr>
            <a:picLocks noChangeAspect="1"/>
          </p:cNvPicPr>
          <p:nvPr/>
        </p:nvPicPr>
        <p:blipFill>
          <a:blip r:embed="rId3"/>
          <a:stretch>
            <a:fillRect/>
          </a:stretch>
        </p:blipFill>
        <p:spPr>
          <a:xfrm>
            <a:off x="7304816" y="1264708"/>
            <a:ext cx="2097508" cy="2020600"/>
          </a:xfrm>
          <a:prstGeom prst="rect">
            <a:avLst/>
          </a:prstGeom>
        </p:spPr>
      </p:pic>
    </p:spTree>
    <p:extLst>
      <p:ext uri="{BB962C8B-B14F-4D97-AF65-F5344CB8AC3E}">
        <p14:creationId xmlns:p14="http://schemas.microsoft.com/office/powerpoint/2010/main" val="28166237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155A056-2E50-46DD-841A-CEF66EA3F9F5}"/>
              </a:ext>
            </a:extLst>
          </p:cNvPr>
          <p:cNvSpPr/>
          <p:nvPr/>
        </p:nvSpPr>
        <p:spPr>
          <a:xfrm>
            <a:off x="280555" y="187036"/>
            <a:ext cx="9299863" cy="6442364"/>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1586E8D6-D9E6-4832-AB4B-617BF236F674}"/>
              </a:ext>
            </a:extLst>
          </p:cNvPr>
          <p:cNvSpPr/>
          <p:nvPr/>
        </p:nvSpPr>
        <p:spPr>
          <a:xfrm>
            <a:off x="502227" y="415636"/>
            <a:ext cx="8828809" cy="67540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337B59AB-7737-4FCF-90C1-C26CD8D8F4B6}"/>
              </a:ext>
            </a:extLst>
          </p:cNvPr>
          <p:cNvSpPr txBox="1"/>
          <p:nvPr/>
        </p:nvSpPr>
        <p:spPr>
          <a:xfrm>
            <a:off x="784513" y="547141"/>
            <a:ext cx="8291946" cy="461665"/>
          </a:xfrm>
          <a:prstGeom prst="rect">
            <a:avLst/>
          </a:prstGeom>
          <a:noFill/>
        </p:spPr>
        <p:txBody>
          <a:bodyPr wrap="square" rtlCol="0">
            <a:spAutoFit/>
          </a:bodyPr>
          <a:lstStyle/>
          <a:p>
            <a:pPr algn="ctr"/>
            <a:r>
              <a:rPr lang="en-GB" sz="2400" b="1" u="sng" dirty="0">
                <a:latin typeface="Comic Sans MS" panose="030F0702030302020204" pitchFamily="66" charset="0"/>
              </a:rPr>
              <a:t>Goldilocks and the Three Bears – Yummy Porridge </a:t>
            </a:r>
          </a:p>
        </p:txBody>
      </p:sp>
      <p:sp>
        <p:nvSpPr>
          <p:cNvPr id="12" name="Rectangle 11">
            <a:extLst>
              <a:ext uri="{FF2B5EF4-FFF2-40B4-BE49-F238E27FC236}">
                <a16:creationId xmlns:a16="http://schemas.microsoft.com/office/drawing/2014/main" id="{C2E11D81-C8D4-4EA8-AB9F-F8A4EC0D1DCE}"/>
              </a:ext>
            </a:extLst>
          </p:cNvPr>
          <p:cNvSpPr/>
          <p:nvPr/>
        </p:nvSpPr>
        <p:spPr>
          <a:xfrm>
            <a:off x="5394492" y="3325092"/>
            <a:ext cx="4028202" cy="3106881"/>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a:extLst>
              <a:ext uri="{FF2B5EF4-FFF2-40B4-BE49-F238E27FC236}">
                <a16:creationId xmlns:a16="http://schemas.microsoft.com/office/drawing/2014/main" id="{A63169DB-4530-40E3-A4C2-8A635CD6629F}"/>
              </a:ext>
            </a:extLst>
          </p:cNvPr>
          <p:cNvPicPr>
            <a:picLocks noChangeAspect="1"/>
          </p:cNvPicPr>
          <p:nvPr/>
        </p:nvPicPr>
        <p:blipFill>
          <a:blip r:embed="rId2"/>
          <a:stretch>
            <a:fillRect/>
          </a:stretch>
        </p:blipFill>
        <p:spPr>
          <a:xfrm>
            <a:off x="7306264" y="1285171"/>
            <a:ext cx="2097508" cy="2020600"/>
          </a:xfrm>
          <a:prstGeom prst="rect">
            <a:avLst/>
          </a:prstGeom>
        </p:spPr>
      </p:pic>
      <p:pic>
        <p:nvPicPr>
          <p:cNvPr id="3" name="Picture 2">
            <a:extLst>
              <a:ext uri="{FF2B5EF4-FFF2-40B4-BE49-F238E27FC236}">
                <a16:creationId xmlns:a16="http://schemas.microsoft.com/office/drawing/2014/main" id="{F42868EA-533D-403B-9CF2-F6039BD70BE0}"/>
              </a:ext>
            </a:extLst>
          </p:cNvPr>
          <p:cNvPicPr>
            <a:picLocks noChangeAspect="1"/>
          </p:cNvPicPr>
          <p:nvPr/>
        </p:nvPicPr>
        <p:blipFill>
          <a:blip r:embed="rId3"/>
          <a:stretch>
            <a:fillRect/>
          </a:stretch>
        </p:blipFill>
        <p:spPr>
          <a:xfrm>
            <a:off x="5541700" y="3506921"/>
            <a:ext cx="3653880" cy="2743221"/>
          </a:xfrm>
          <a:prstGeom prst="rect">
            <a:avLst/>
          </a:prstGeom>
        </p:spPr>
      </p:pic>
      <p:sp>
        <p:nvSpPr>
          <p:cNvPr id="14" name="TextBox 13">
            <a:extLst>
              <a:ext uri="{FF2B5EF4-FFF2-40B4-BE49-F238E27FC236}">
                <a16:creationId xmlns:a16="http://schemas.microsoft.com/office/drawing/2014/main" id="{854820E1-A8D7-40CB-BB6D-7972A90FAD73}"/>
              </a:ext>
            </a:extLst>
          </p:cNvPr>
          <p:cNvSpPr txBox="1"/>
          <p:nvPr/>
        </p:nvSpPr>
        <p:spPr>
          <a:xfrm>
            <a:off x="502227" y="1340567"/>
            <a:ext cx="6627391" cy="1477328"/>
          </a:xfrm>
          <a:prstGeom prst="rect">
            <a:avLst/>
          </a:prstGeom>
          <a:noFill/>
          <a:ln w="38100">
            <a:solidFill>
              <a:srgbClr val="00B050"/>
            </a:solidFill>
          </a:ln>
        </p:spPr>
        <p:txBody>
          <a:bodyPr wrap="square">
            <a:spAutoFit/>
          </a:bodyPr>
          <a:lstStyle/>
          <a:p>
            <a:r>
              <a:rPr lang="en-GB" dirty="0">
                <a:latin typeface="Comic Sans MS" panose="030F0702030302020204" pitchFamily="66" charset="0"/>
              </a:rPr>
              <a:t>Using the classic story as inspiration, this is a great activity to start exploring the world of imaginative play by feeding the bears their porridge. For older toddlers there are also links to Maths by using different sized bears, spoons and bowls.</a:t>
            </a:r>
          </a:p>
        </p:txBody>
      </p:sp>
      <p:sp>
        <p:nvSpPr>
          <p:cNvPr id="16" name="TextBox 15">
            <a:extLst>
              <a:ext uri="{FF2B5EF4-FFF2-40B4-BE49-F238E27FC236}">
                <a16:creationId xmlns:a16="http://schemas.microsoft.com/office/drawing/2014/main" id="{3B004B5A-BED7-4DB7-B5D5-CF6C03098157}"/>
              </a:ext>
            </a:extLst>
          </p:cNvPr>
          <p:cNvSpPr txBox="1"/>
          <p:nvPr/>
        </p:nvSpPr>
        <p:spPr>
          <a:xfrm>
            <a:off x="502228" y="3067418"/>
            <a:ext cx="4734541" cy="3385542"/>
          </a:xfrm>
          <a:prstGeom prst="rect">
            <a:avLst/>
          </a:prstGeom>
          <a:noFill/>
          <a:ln w="57150">
            <a:solidFill>
              <a:srgbClr val="0070C0"/>
            </a:solidFill>
          </a:ln>
        </p:spPr>
        <p:txBody>
          <a:bodyPr wrap="square">
            <a:spAutoFit/>
          </a:bodyPr>
          <a:lstStyle/>
          <a:p>
            <a:r>
              <a:rPr lang="en-GB" sz="2400" b="1" u="sng" dirty="0">
                <a:latin typeface="Comic Sans MS" panose="030F0702030302020204" pitchFamily="66" charset="0"/>
              </a:rPr>
              <a:t>How to set up:</a:t>
            </a:r>
          </a:p>
          <a:p>
            <a:r>
              <a:rPr lang="en-GB" sz="1900" dirty="0">
                <a:latin typeface="Comic Sans MS" panose="030F0702030302020204" pitchFamily="66" charset="0"/>
              </a:rPr>
              <a:t>Using what you have in the kitchen cupboards and a toy bag, place porridge oats into three bowls and used three different sized spoons and teddies to represent the bears from the story.</a:t>
            </a:r>
          </a:p>
          <a:p>
            <a:r>
              <a:rPr lang="en-GB" sz="1900" dirty="0">
                <a:latin typeface="Comic Sans MS" panose="030F0702030302020204" pitchFamily="66" charset="0"/>
              </a:rPr>
              <a:t>You can also use the teddies and a puppet of Goldilocks to tell the story to your child.</a:t>
            </a:r>
          </a:p>
          <a:p>
            <a:r>
              <a:rPr lang="en-GB" sz="1900" dirty="0">
                <a:latin typeface="Comic Sans MS" panose="030F0702030302020204" pitchFamily="66" charset="0"/>
              </a:rPr>
              <a:t>To make this activity messier, you could make porridge by adding a jug of milk</a:t>
            </a:r>
          </a:p>
        </p:txBody>
      </p:sp>
    </p:spTree>
    <p:extLst>
      <p:ext uri="{BB962C8B-B14F-4D97-AF65-F5344CB8AC3E}">
        <p14:creationId xmlns:p14="http://schemas.microsoft.com/office/powerpoint/2010/main" val="29592411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155A056-2E50-46DD-841A-CEF66EA3F9F5}"/>
              </a:ext>
            </a:extLst>
          </p:cNvPr>
          <p:cNvSpPr/>
          <p:nvPr/>
        </p:nvSpPr>
        <p:spPr>
          <a:xfrm>
            <a:off x="280555" y="187036"/>
            <a:ext cx="9299863" cy="6442364"/>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1586E8D6-D9E6-4832-AB4B-617BF236F674}"/>
              </a:ext>
            </a:extLst>
          </p:cNvPr>
          <p:cNvSpPr/>
          <p:nvPr/>
        </p:nvSpPr>
        <p:spPr>
          <a:xfrm>
            <a:off x="502227" y="415636"/>
            <a:ext cx="8828809" cy="67540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337B59AB-7737-4FCF-90C1-C26CD8D8F4B6}"/>
              </a:ext>
            </a:extLst>
          </p:cNvPr>
          <p:cNvSpPr txBox="1"/>
          <p:nvPr/>
        </p:nvSpPr>
        <p:spPr>
          <a:xfrm>
            <a:off x="770658" y="488373"/>
            <a:ext cx="8291946" cy="584775"/>
          </a:xfrm>
          <a:prstGeom prst="rect">
            <a:avLst/>
          </a:prstGeom>
          <a:noFill/>
        </p:spPr>
        <p:txBody>
          <a:bodyPr wrap="square" rtlCol="0">
            <a:spAutoFit/>
          </a:bodyPr>
          <a:lstStyle/>
          <a:p>
            <a:pPr algn="ctr"/>
            <a:r>
              <a:rPr lang="en-GB" sz="3200" b="1" u="sng" dirty="0">
                <a:latin typeface="Comic Sans MS" panose="030F0702030302020204" pitchFamily="66" charset="0"/>
              </a:rPr>
              <a:t>Nursery Rhymes – Links</a:t>
            </a:r>
          </a:p>
        </p:txBody>
      </p:sp>
      <p:sp>
        <p:nvSpPr>
          <p:cNvPr id="2" name="TextBox 1">
            <a:extLst>
              <a:ext uri="{FF2B5EF4-FFF2-40B4-BE49-F238E27FC236}">
                <a16:creationId xmlns:a16="http://schemas.microsoft.com/office/drawing/2014/main" id="{5307DE0D-8E2D-4750-B50E-1E2D0B60A5DB}"/>
              </a:ext>
            </a:extLst>
          </p:cNvPr>
          <p:cNvSpPr txBox="1"/>
          <p:nvPr/>
        </p:nvSpPr>
        <p:spPr>
          <a:xfrm>
            <a:off x="502227" y="1453082"/>
            <a:ext cx="6624494" cy="1200329"/>
          </a:xfrm>
          <a:prstGeom prst="rect">
            <a:avLst/>
          </a:prstGeom>
          <a:noFill/>
          <a:ln w="57150">
            <a:solidFill>
              <a:schemeClr val="accent6">
                <a:lumMod val="50000"/>
              </a:schemeClr>
            </a:solidFill>
          </a:ln>
        </p:spPr>
        <p:txBody>
          <a:bodyPr wrap="square" rtlCol="0">
            <a:spAutoFit/>
          </a:bodyPr>
          <a:lstStyle/>
          <a:p>
            <a:r>
              <a:rPr lang="en-GB" sz="2400" dirty="0">
                <a:latin typeface="Comic Sans MS" panose="030F0702030302020204" pitchFamily="66" charset="0"/>
              </a:rPr>
              <a:t>Have fun singing and dancing with your child by exploring the following links. Click on the links below to find the songs on YouTube</a:t>
            </a:r>
          </a:p>
        </p:txBody>
      </p:sp>
      <p:sp>
        <p:nvSpPr>
          <p:cNvPr id="11" name="TextBox 10">
            <a:extLst>
              <a:ext uri="{FF2B5EF4-FFF2-40B4-BE49-F238E27FC236}">
                <a16:creationId xmlns:a16="http://schemas.microsoft.com/office/drawing/2014/main" id="{EF7517D9-9719-46FE-A0A2-CB64C523A791}"/>
              </a:ext>
            </a:extLst>
          </p:cNvPr>
          <p:cNvSpPr txBox="1"/>
          <p:nvPr/>
        </p:nvSpPr>
        <p:spPr>
          <a:xfrm>
            <a:off x="4160796" y="3275210"/>
            <a:ext cx="5241528" cy="3046988"/>
          </a:xfrm>
          <a:prstGeom prst="rect">
            <a:avLst/>
          </a:prstGeom>
          <a:noFill/>
          <a:ln w="57150">
            <a:solidFill>
              <a:schemeClr val="accent2">
                <a:lumMod val="75000"/>
              </a:schemeClr>
            </a:solidFill>
          </a:ln>
        </p:spPr>
        <p:txBody>
          <a:bodyPr wrap="square">
            <a:spAutoFit/>
          </a:bodyPr>
          <a:lstStyle/>
          <a:p>
            <a:pPr algn="ctr"/>
            <a:r>
              <a:rPr lang="en-GB" sz="1600" b="1" dirty="0">
                <a:latin typeface="Comic Sans MS" panose="030F0702030302020204" pitchFamily="66" charset="0"/>
              </a:rPr>
              <a:t>Goldilocks and the three bears – Fairy tale Nursery Rhyme by Baby Hazel </a:t>
            </a:r>
          </a:p>
          <a:p>
            <a:r>
              <a:rPr lang="en-GB" sz="1600" dirty="0">
                <a:highlight>
                  <a:srgbClr val="FFFF00"/>
                </a:highlight>
                <a:latin typeface="Comic Sans MS" panose="030F0702030302020204" pitchFamily="66" charset="0"/>
                <a:hlinkClick r:id="rId2"/>
              </a:rPr>
              <a:t>https://www.youtube.com/watch?v=c1iy8hXbi88</a:t>
            </a:r>
            <a:endParaRPr lang="en-GB" sz="1600" dirty="0">
              <a:highlight>
                <a:srgbClr val="FFFF00"/>
              </a:highlight>
              <a:latin typeface="Comic Sans MS" panose="030F0702030302020204" pitchFamily="66" charset="0"/>
            </a:endParaRPr>
          </a:p>
          <a:p>
            <a:endParaRPr lang="en-GB" sz="1600" dirty="0">
              <a:highlight>
                <a:srgbClr val="FFFF00"/>
              </a:highlight>
              <a:latin typeface="Comic Sans MS" panose="030F0702030302020204" pitchFamily="66" charset="0"/>
            </a:endParaRPr>
          </a:p>
          <a:p>
            <a:endParaRPr lang="en-GB" sz="1600" dirty="0">
              <a:highlight>
                <a:srgbClr val="FFFF00"/>
              </a:highlight>
              <a:latin typeface="Comic Sans MS" panose="030F0702030302020204" pitchFamily="66" charset="0"/>
            </a:endParaRPr>
          </a:p>
          <a:p>
            <a:pPr algn="ctr"/>
            <a:r>
              <a:rPr lang="en-GB" sz="1600" b="1" dirty="0">
                <a:latin typeface="Comic Sans MS" panose="030F0702030302020204" pitchFamily="66" charset="0"/>
              </a:rPr>
              <a:t>Goldilocks and the Three Bears – Read Aloud Children’s Book</a:t>
            </a:r>
          </a:p>
          <a:p>
            <a:r>
              <a:rPr lang="en-GB" sz="1600" dirty="0">
                <a:highlight>
                  <a:srgbClr val="FFFF00"/>
                </a:highlight>
                <a:latin typeface="Comic Sans MS" panose="030F0702030302020204" pitchFamily="66" charset="0"/>
                <a:hlinkClick r:id="rId2"/>
              </a:rPr>
              <a:t>https://www.youtube.com/watch?v=c1iy8hXbi88</a:t>
            </a:r>
            <a:endParaRPr lang="en-GB" sz="1600" dirty="0">
              <a:highlight>
                <a:srgbClr val="FFFF00"/>
              </a:highlight>
              <a:latin typeface="Comic Sans MS" panose="030F0702030302020204" pitchFamily="66" charset="0"/>
            </a:endParaRPr>
          </a:p>
          <a:p>
            <a:endParaRPr lang="en-GB" sz="1600" dirty="0">
              <a:highlight>
                <a:srgbClr val="FFFF00"/>
              </a:highlight>
              <a:latin typeface="Comic Sans MS" panose="030F0702030302020204" pitchFamily="66" charset="0"/>
            </a:endParaRPr>
          </a:p>
          <a:p>
            <a:endParaRPr lang="en-GB" sz="1600" dirty="0">
              <a:highlight>
                <a:srgbClr val="FFFF00"/>
              </a:highlight>
              <a:latin typeface="Comic Sans MS" panose="030F0702030302020204" pitchFamily="66" charset="0"/>
            </a:endParaRPr>
          </a:p>
          <a:p>
            <a:pPr algn="ctr"/>
            <a:r>
              <a:rPr lang="en-GB" sz="1600" b="1" dirty="0">
                <a:latin typeface="Comic Sans MS" panose="030F0702030302020204" pitchFamily="66" charset="0"/>
              </a:rPr>
              <a:t>Ten in the Bed </a:t>
            </a:r>
          </a:p>
          <a:p>
            <a:r>
              <a:rPr lang="en-GB" sz="1600" dirty="0">
                <a:highlight>
                  <a:srgbClr val="FFFF00"/>
                </a:highlight>
                <a:latin typeface="Comic Sans MS" panose="030F0702030302020204" pitchFamily="66" charset="0"/>
                <a:hlinkClick r:id="rId3"/>
              </a:rPr>
              <a:t>https://www.youtube.com/watch?v=5murRlhUYEI</a:t>
            </a:r>
            <a:r>
              <a:rPr lang="en-GB" sz="1600" dirty="0">
                <a:highlight>
                  <a:srgbClr val="FFFF00"/>
                </a:highlight>
                <a:latin typeface="Comic Sans MS" panose="030F0702030302020204" pitchFamily="66" charset="0"/>
              </a:rPr>
              <a:t> </a:t>
            </a:r>
          </a:p>
        </p:txBody>
      </p:sp>
      <p:pic>
        <p:nvPicPr>
          <p:cNvPr id="15" name="Picture 14">
            <a:extLst>
              <a:ext uri="{FF2B5EF4-FFF2-40B4-BE49-F238E27FC236}">
                <a16:creationId xmlns:a16="http://schemas.microsoft.com/office/drawing/2014/main" id="{A63169DB-4530-40E3-A4C2-8A635CD6629F}"/>
              </a:ext>
            </a:extLst>
          </p:cNvPr>
          <p:cNvPicPr>
            <a:picLocks noChangeAspect="1"/>
          </p:cNvPicPr>
          <p:nvPr/>
        </p:nvPicPr>
        <p:blipFill>
          <a:blip r:embed="rId4"/>
          <a:stretch>
            <a:fillRect/>
          </a:stretch>
        </p:blipFill>
        <p:spPr>
          <a:xfrm>
            <a:off x="7200049" y="1163782"/>
            <a:ext cx="2202275" cy="2121526"/>
          </a:xfrm>
          <a:prstGeom prst="rect">
            <a:avLst/>
          </a:prstGeom>
        </p:spPr>
      </p:pic>
      <p:pic>
        <p:nvPicPr>
          <p:cNvPr id="3" name="Picture 2">
            <a:extLst>
              <a:ext uri="{FF2B5EF4-FFF2-40B4-BE49-F238E27FC236}">
                <a16:creationId xmlns:a16="http://schemas.microsoft.com/office/drawing/2014/main" id="{0A2F78CC-61B3-448E-8EA8-0C219E31887B}"/>
              </a:ext>
            </a:extLst>
          </p:cNvPr>
          <p:cNvPicPr>
            <a:picLocks noChangeAspect="1"/>
          </p:cNvPicPr>
          <p:nvPr/>
        </p:nvPicPr>
        <p:blipFill>
          <a:blip r:embed="rId5"/>
          <a:stretch>
            <a:fillRect/>
          </a:stretch>
        </p:blipFill>
        <p:spPr>
          <a:xfrm>
            <a:off x="487607" y="3013364"/>
            <a:ext cx="3466137" cy="3429000"/>
          </a:xfrm>
          <a:prstGeom prst="rect">
            <a:avLst/>
          </a:prstGeom>
        </p:spPr>
      </p:pic>
    </p:spTree>
    <p:extLst>
      <p:ext uri="{BB962C8B-B14F-4D97-AF65-F5344CB8AC3E}">
        <p14:creationId xmlns:p14="http://schemas.microsoft.com/office/powerpoint/2010/main" val="20714190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155A056-2E50-46DD-841A-CEF66EA3F9F5}"/>
              </a:ext>
            </a:extLst>
          </p:cNvPr>
          <p:cNvSpPr/>
          <p:nvPr/>
        </p:nvSpPr>
        <p:spPr>
          <a:xfrm>
            <a:off x="280555" y="187036"/>
            <a:ext cx="9299863" cy="6442364"/>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1586E8D6-D9E6-4832-AB4B-617BF236F674}"/>
              </a:ext>
            </a:extLst>
          </p:cNvPr>
          <p:cNvSpPr/>
          <p:nvPr/>
        </p:nvSpPr>
        <p:spPr>
          <a:xfrm>
            <a:off x="502227" y="415636"/>
            <a:ext cx="8828809" cy="67540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337B59AB-7737-4FCF-90C1-C26CD8D8F4B6}"/>
              </a:ext>
            </a:extLst>
          </p:cNvPr>
          <p:cNvSpPr txBox="1"/>
          <p:nvPr/>
        </p:nvSpPr>
        <p:spPr>
          <a:xfrm>
            <a:off x="770658" y="488373"/>
            <a:ext cx="8291946" cy="584775"/>
          </a:xfrm>
          <a:prstGeom prst="rect">
            <a:avLst/>
          </a:prstGeom>
          <a:noFill/>
        </p:spPr>
        <p:txBody>
          <a:bodyPr wrap="square" rtlCol="0">
            <a:spAutoFit/>
          </a:bodyPr>
          <a:lstStyle/>
          <a:p>
            <a:pPr algn="ctr"/>
            <a:r>
              <a:rPr lang="en-GB" sz="3200" b="1" u="sng" dirty="0">
                <a:latin typeface="Comic Sans MS" panose="030F0702030302020204" pitchFamily="66" charset="0"/>
              </a:rPr>
              <a:t>Sing a Song – </a:t>
            </a:r>
            <a:r>
              <a:rPr lang="en-GB" sz="2400" b="1" u="sng" dirty="0">
                <a:latin typeface="Comic Sans MS" panose="030F0702030302020204" pitchFamily="66" charset="0"/>
              </a:rPr>
              <a:t>Teddy Bear, Teddy Bear </a:t>
            </a:r>
            <a:endParaRPr lang="en-GB" sz="3200" b="1" u="sng" dirty="0">
              <a:latin typeface="Comic Sans MS" panose="030F0702030302020204" pitchFamily="66" charset="0"/>
            </a:endParaRPr>
          </a:p>
        </p:txBody>
      </p:sp>
      <p:pic>
        <p:nvPicPr>
          <p:cNvPr id="15" name="Picture 14">
            <a:extLst>
              <a:ext uri="{FF2B5EF4-FFF2-40B4-BE49-F238E27FC236}">
                <a16:creationId xmlns:a16="http://schemas.microsoft.com/office/drawing/2014/main" id="{A63169DB-4530-40E3-A4C2-8A635CD6629F}"/>
              </a:ext>
            </a:extLst>
          </p:cNvPr>
          <p:cNvPicPr>
            <a:picLocks noChangeAspect="1"/>
          </p:cNvPicPr>
          <p:nvPr/>
        </p:nvPicPr>
        <p:blipFill>
          <a:blip r:embed="rId2"/>
          <a:stretch>
            <a:fillRect/>
          </a:stretch>
        </p:blipFill>
        <p:spPr>
          <a:xfrm>
            <a:off x="7200049" y="1163782"/>
            <a:ext cx="2202275" cy="2121526"/>
          </a:xfrm>
          <a:prstGeom prst="rect">
            <a:avLst/>
          </a:prstGeom>
        </p:spPr>
      </p:pic>
      <p:sp>
        <p:nvSpPr>
          <p:cNvPr id="10" name="TextBox 9">
            <a:extLst>
              <a:ext uri="{FF2B5EF4-FFF2-40B4-BE49-F238E27FC236}">
                <a16:creationId xmlns:a16="http://schemas.microsoft.com/office/drawing/2014/main" id="{D71AA86A-79D1-4FF2-8B1B-1124A76C4BE7}"/>
              </a:ext>
            </a:extLst>
          </p:cNvPr>
          <p:cNvSpPr txBox="1"/>
          <p:nvPr/>
        </p:nvSpPr>
        <p:spPr>
          <a:xfrm>
            <a:off x="5711976" y="3177563"/>
            <a:ext cx="3737264" cy="2739211"/>
          </a:xfrm>
          <a:prstGeom prst="rect">
            <a:avLst/>
          </a:prstGeom>
          <a:noFill/>
          <a:ln w="57150">
            <a:solidFill>
              <a:srgbClr val="00B050"/>
            </a:solidFill>
          </a:ln>
        </p:spPr>
        <p:txBody>
          <a:bodyPr wrap="square">
            <a:spAutoFit/>
          </a:bodyPr>
          <a:lstStyle/>
          <a:p>
            <a:pPr algn="ctr"/>
            <a:r>
              <a:rPr lang="en-GB" sz="1600" b="1" u="sng" dirty="0">
                <a:latin typeface="Comic Sans MS" panose="030F0702030302020204" pitchFamily="66" charset="0"/>
              </a:rPr>
              <a:t>Teddy Bear, Teddy Bear</a:t>
            </a:r>
          </a:p>
          <a:p>
            <a:pPr algn="ctr"/>
            <a:r>
              <a:rPr lang="en-GB" sz="1200" i="1" dirty="0">
                <a:latin typeface="Comic Sans MS" panose="030F0702030302020204" pitchFamily="66" charset="0"/>
              </a:rPr>
              <a:t>Original Author Unknown</a:t>
            </a:r>
          </a:p>
          <a:p>
            <a:r>
              <a:rPr lang="en-GB" sz="1400" dirty="0">
                <a:latin typeface="Comic Sans MS" panose="030F0702030302020204" pitchFamily="66" charset="0"/>
              </a:rPr>
              <a:t>Teddy bear, teddy bear, turn around</a:t>
            </a:r>
          </a:p>
          <a:p>
            <a:r>
              <a:rPr lang="en-GB" sz="1400" dirty="0">
                <a:latin typeface="Comic Sans MS" panose="030F0702030302020204" pitchFamily="66" charset="0"/>
              </a:rPr>
              <a:t>Teddy bear, teddy bear, touch the ground</a:t>
            </a:r>
          </a:p>
          <a:p>
            <a:r>
              <a:rPr lang="en-GB" sz="1400" dirty="0">
                <a:latin typeface="Comic Sans MS" panose="030F0702030302020204" pitchFamily="66" charset="0"/>
              </a:rPr>
              <a:t>Teddy bear, teddy bear, reach up high</a:t>
            </a:r>
          </a:p>
          <a:p>
            <a:r>
              <a:rPr lang="en-GB" sz="1400" dirty="0">
                <a:latin typeface="Comic Sans MS" panose="030F0702030302020204" pitchFamily="66" charset="0"/>
              </a:rPr>
              <a:t>Teddy bear, teddy bear, touch the sky</a:t>
            </a:r>
          </a:p>
          <a:p>
            <a:r>
              <a:rPr lang="en-GB" sz="1400" dirty="0">
                <a:latin typeface="Comic Sans MS" panose="030F0702030302020204" pitchFamily="66" charset="0"/>
              </a:rPr>
              <a:t>Teddy bear, teddy bear, bend down low</a:t>
            </a:r>
          </a:p>
          <a:p>
            <a:r>
              <a:rPr lang="en-GB" sz="1400" dirty="0">
                <a:latin typeface="Comic Sans MS" panose="030F0702030302020204" pitchFamily="66" charset="0"/>
              </a:rPr>
              <a:t>Teddy bear, teddy bear, touch your toes</a:t>
            </a:r>
          </a:p>
          <a:p>
            <a:r>
              <a:rPr lang="en-GB" sz="1400" dirty="0">
                <a:latin typeface="Comic Sans MS" panose="030F0702030302020204" pitchFamily="66" charset="0"/>
              </a:rPr>
              <a:t>Teddy bear, teddy bear, go upstairs</a:t>
            </a:r>
          </a:p>
          <a:p>
            <a:r>
              <a:rPr lang="en-GB" sz="1400" dirty="0">
                <a:latin typeface="Comic Sans MS" panose="030F0702030302020204" pitchFamily="66" charset="0"/>
              </a:rPr>
              <a:t>Teddy bear, teddy bear, say your prayers</a:t>
            </a:r>
          </a:p>
          <a:p>
            <a:r>
              <a:rPr lang="en-GB" sz="1400" dirty="0">
                <a:latin typeface="Comic Sans MS" panose="030F0702030302020204" pitchFamily="66" charset="0"/>
              </a:rPr>
              <a:t>Teddy bear, teddy bear, turn out the light</a:t>
            </a:r>
          </a:p>
          <a:p>
            <a:r>
              <a:rPr lang="en-GB" sz="1400" dirty="0">
                <a:latin typeface="Comic Sans MS" panose="030F0702030302020204" pitchFamily="66" charset="0"/>
              </a:rPr>
              <a:t>Teddy bear, teddy bear, say goodnight</a:t>
            </a:r>
          </a:p>
        </p:txBody>
      </p:sp>
      <p:sp>
        <p:nvSpPr>
          <p:cNvPr id="12" name="TextBox 11">
            <a:extLst>
              <a:ext uri="{FF2B5EF4-FFF2-40B4-BE49-F238E27FC236}">
                <a16:creationId xmlns:a16="http://schemas.microsoft.com/office/drawing/2014/main" id="{8D45C19B-E293-4B6E-AB88-13E0F185FA71}"/>
              </a:ext>
            </a:extLst>
          </p:cNvPr>
          <p:cNvSpPr txBox="1"/>
          <p:nvPr/>
        </p:nvSpPr>
        <p:spPr>
          <a:xfrm>
            <a:off x="466582" y="6103810"/>
            <a:ext cx="8900097" cy="338554"/>
          </a:xfrm>
          <a:prstGeom prst="rect">
            <a:avLst/>
          </a:prstGeom>
          <a:noFill/>
          <a:ln w="57150">
            <a:solidFill>
              <a:srgbClr val="00B0F0"/>
            </a:solidFill>
          </a:ln>
        </p:spPr>
        <p:txBody>
          <a:bodyPr wrap="square">
            <a:spAutoFit/>
          </a:bodyPr>
          <a:lstStyle/>
          <a:p>
            <a:pPr algn="ctr"/>
            <a:r>
              <a:rPr lang="en-GB" sz="1600" dirty="0">
                <a:latin typeface="Comic Sans MS" panose="030F0702030302020204" pitchFamily="66" charset="0"/>
              </a:rPr>
              <a:t>Encourage your child to make the movements to the rhyme with their teddy bears.</a:t>
            </a:r>
          </a:p>
        </p:txBody>
      </p:sp>
      <p:sp>
        <p:nvSpPr>
          <p:cNvPr id="14" name="TextBox 13">
            <a:extLst>
              <a:ext uri="{FF2B5EF4-FFF2-40B4-BE49-F238E27FC236}">
                <a16:creationId xmlns:a16="http://schemas.microsoft.com/office/drawing/2014/main" id="{B924B19D-5D25-4416-8BBF-583BE68B6547}"/>
              </a:ext>
            </a:extLst>
          </p:cNvPr>
          <p:cNvSpPr txBox="1"/>
          <p:nvPr/>
        </p:nvSpPr>
        <p:spPr>
          <a:xfrm>
            <a:off x="496619" y="1226737"/>
            <a:ext cx="5084180" cy="2769989"/>
          </a:xfrm>
          <a:prstGeom prst="rect">
            <a:avLst/>
          </a:prstGeom>
          <a:noFill/>
          <a:ln w="57150">
            <a:solidFill>
              <a:srgbClr val="FF6600"/>
            </a:solidFill>
          </a:ln>
        </p:spPr>
        <p:txBody>
          <a:bodyPr wrap="square">
            <a:spAutoFit/>
          </a:bodyPr>
          <a:lstStyle/>
          <a:p>
            <a:pPr algn="ctr"/>
            <a:r>
              <a:rPr lang="en-GB" sz="1600" b="1" u="sng" dirty="0">
                <a:latin typeface="Comic Sans MS" panose="030F0702030302020204" pitchFamily="66" charset="0"/>
              </a:rPr>
              <a:t>The Bear</a:t>
            </a:r>
          </a:p>
          <a:p>
            <a:pPr algn="ctr"/>
            <a:r>
              <a:rPr lang="en-GB" sz="1100" i="1" dirty="0">
                <a:latin typeface="Comic Sans MS" panose="030F0702030302020204" pitchFamily="66" charset="0"/>
              </a:rPr>
              <a:t>Original Author Unknown</a:t>
            </a:r>
          </a:p>
          <a:p>
            <a:r>
              <a:rPr lang="en-GB" sz="1200" dirty="0">
                <a:latin typeface="Comic Sans MS" panose="030F0702030302020204" pitchFamily="66" charset="0"/>
              </a:rPr>
              <a:t>Here is a cave, (Ball up hand into a fist.)</a:t>
            </a:r>
          </a:p>
          <a:p>
            <a:r>
              <a:rPr lang="en-GB" sz="1200" dirty="0">
                <a:latin typeface="Comic Sans MS" panose="030F0702030302020204" pitchFamily="66" charset="0"/>
              </a:rPr>
              <a:t>Inside is a bear. (Put thumb inside fist.)</a:t>
            </a:r>
          </a:p>
          <a:p>
            <a:r>
              <a:rPr lang="en-GB" sz="1200" dirty="0">
                <a:latin typeface="Comic Sans MS" panose="030F0702030302020204" pitchFamily="66" charset="0"/>
              </a:rPr>
              <a:t>Now he comes out to get some fresh air. (Pop thumb out of fist.)</a:t>
            </a:r>
          </a:p>
          <a:p>
            <a:r>
              <a:rPr lang="en-GB" sz="1200" dirty="0">
                <a:latin typeface="Comic Sans MS" panose="030F0702030302020204" pitchFamily="66" charset="0"/>
              </a:rPr>
              <a:t>He stays all summer In sunshine and heat.</a:t>
            </a:r>
          </a:p>
          <a:p>
            <a:r>
              <a:rPr lang="en-GB" sz="1200" dirty="0">
                <a:latin typeface="Comic Sans MS" panose="030F0702030302020204" pitchFamily="66" charset="0"/>
              </a:rPr>
              <a:t>He hunts in the forest for berries to eat. (Move thumb in circle.)</a:t>
            </a:r>
          </a:p>
          <a:p>
            <a:r>
              <a:rPr lang="en-GB" sz="1200" dirty="0">
                <a:latin typeface="Comic Sans MS" panose="030F0702030302020204" pitchFamily="66" charset="0"/>
              </a:rPr>
              <a:t>When snow starts to fall,</a:t>
            </a:r>
          </a:p>
          <a:p>
            <a:r>
              <a:rPr lang="en-GB" sz="1200" dirty="0">
                <a:latin typeface="Comic Sans MS" panose="030F0702030302020204" pitchFamily="66" charset="0"/>
              </a:rPr>
              <a:t>He hurries inside His warm little cave,</a:t>
            </a:r>
          </a:p>
          <a:p>
            <a:r>
              <a:rPr lang="en-GB" sz="1200" dirty="0">
                <a:latin typeface="Comic Sans MS" panose="030F0702030302020204" pitchFamily="66" charset="0"/>
              </a:rPr>
              <a:t>and there he will hide. (Put thumb back inside fist.)</a:t>
            </a:r>
          </a:p>
          <a:p>
            <a:r>
              <a:rPr lang="en-GB" sz="1200" dirty="0">
                <a:latin typeface="Comic Sans MS" panose="030F0702030302020204" pitchFamily="66" charset="0"/>
              </a:rPr>
              <a:t>Snow covers the cave</a:t>
            </a:r>
          </a:p>
          <a:p>
            <a:r>
              <a:rPr lang="en-GB" sz="1200" dirty="0">
                <a:latin typeface="Comic Sans MS" panose="030F0702030302020204" pitchFamily="66" charset="0"/>
              </a:rPr>
              <a:t>Like a fluffy white rug.</a:t>
            </a:r>
          </a:p>
          <a:p>
            <a:r>
              <a:rPr lang="en-GB" sz="1200" dirty="0">
                <a:latin typeface="Comic Sans MS" panose="030F0702030302020204" pitchFamily="66" charset="0"/>
              </a:rPr>
              <a:t>Inside the bear sleeps all cosy and snug. (Cover fist with other hand.)</a:t>
            </a:r>
          </a:p>
        </p:txBody>
      </p:sp>
      <p:pic>
        <p:nvPicPr>
          <p:cNvPr id="13" name="Picture 12">
            <a:extLst>
              <a:ext uri="{FF2B5EF4-FFF2-40B4-BE49-F238E27FC236}">
                <a16:creationId xmlns:a16="http://schemas.microsoft.com/office/drawing/2014/main" id="{51CB4EC9-11B2-4D75-9344-555ED4CCABFA}"/>
              </a:ext>
            </a:extLst>
          </p:cNvPr>
          <p:cNvPicPr>
            <a:picLocks noChangeAspect="1"/>
          </p:cNvPicPr>
          <p:nvPr/>
        </p:nvPicPr>
        <p:blipFill rotWithShape="1">
          <a:blip r:embed="rId3"/>
          <a:srcRect l="4633" t="7076" r="2308" b="13376"/>
          <a:stretch/>
        </p:blipFill>
        <p:spPr>
          <a:xfrm>
            <a:off x="977598" y="4132418"/>
            <a:ext cx="3975402" cy="1829782"/>
          </a:xfrm>
          <a:prstGeom prst="rect">
            <a:avLst/>
          </a:prstGeom>
          <a:ln w="38100">
            <a:solidFill>
              <a:srgbClr val="6600FF"/>
            </a:solidFill>
          </a:ln>
        </p:spPr>
      </p:pic>
    </p:spTree>
    <p:extLst>
      <p:ext uri="{BB962C8B-B14F-4D97-AF65-F5344CB8AC3E}">
        <p14:creationId xmlns:p14="http://schemas.microsoft.com/office/powerpoint/2010/main" val="9465655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155A056-2E50-46DD-841A-CEF66EA3F9F5}"/>
              </a:ext>
            </a:extLst>
          </p:cNvPr>
          <p:cNvSpPr/>
          <p:nvPr/>
        </p:nvSpPr>
        <p:spPr>
          <a:xfrm>
            <a:off x="280555" y="187036"/>
            <a:ext cx="9299863" cy="6442364"/>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1586E8D6-D9E6-4832-AB4B-617BF236F674}"/>
              </a:ext>
            </a:extLst>
          </p:cNvPr>
          <p:cNvSpPr/>
          <p:nvPr/>
        </p:nvSpPr>
        <p:spPr>
          <a:xfrm>
            <a:off x="502227" y="415636"/>
            <a:ext cx="8828809" cy="67540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5307DE0D-8E2D-4750-B50E-1E2D0B60A5DB}"/>
              </a:ext>
            </a:extLst>
          </p:cNvPr>
          <p:cNvSpPr txBox="1"/>
          <p:nvPr/>
        </p:nvSpPr>
        <p:spPr>
          <a:xfrm>
            <a:off x="500168" y="1958449"/>
            <a:ext cx="6885013" cy="1169551"/>
          </a:xfrm>
          <a:prstGeom prst="rect">
            <a:avLst/>
          </a:prstGeom>
          <a:noFill/>
          <a:ln w="57150">
            <a:solidFill>
              <a:schemeClr val="accent6">
                <a:lumMod val="50000"/>
              </a:schemeClr>
            </a:solidFill>
          </a:ln>
        </p:spPr>
        <p:txBody>
          <a:bodyPr wrap="square" rtlCol="0">
            <a:spAutoFit/>
          </a:bodyPr>
          <a:lstStyle/>
          <a:p>
            <a:r>
              <a:rPr lang="en-GB" sz="1400" b="1" u="sng" dirty="0">
                <a:latin typeface="Comic Sans MS" panose="030F0702030302020204" pitchFamily="66" charset="0"/>
              </a:rPr>
              <a:t>Materials</a:t>
            </a:r>
            <a:r>
              <a:rPr lang="en-GB" sz="1400" dirty="0">
                <a:latin typeface="Comic Sans MS" panose="030F0702030302020204" pitchFamily="66" charset="0"/>
              </a:rPr>
              <a:t>:</a:t>
            </a:r>
          </a:p>
          <a:p>
            <a:r>
              <a:rPr lang="en-GB" sz="1400" dirty="0">
                <a:latin typeface="Comic Sans MS" panose="030F0702030302020204" pitchFamily="66" charset="0"/>
              </a:rPr>
              <a:t>Book/s of Goldilocks and The Three Bears, 3 teddy </a:t>
            </a:r>
            <a:r>
              <a:rPr lang="en-GB" sz="1400" dirty="0" smtClean="0">
                <a:latin typeface="Comic Sans MS" panose="030F0702030302020204" pitchFamily="66" charset="0"/>
              </a:rPr>
              <a:t>bears or other toys if you don’t have bears, </a:t>
            </a:r>
            <a:endParaRPr lang="en-GB" sz="1400" dirty="0">
              <a:latin typeface="Comic Sans MS" panose="030F0702030302020204" pitchFamily="66" charset="0"/>
            </a:endParaRPr>
          </a:p>
          <a:p>
            <a:r>
              <a:rPr lang="en-GB" sz="1400" dirty="0">
                <a:latin typeface="Comic Sans MS" panose="030F0702030302020204" pitchFamily="66" charset="0"/>
              </a:rPr>
              <a:t>Materials for props such as bowls, chairs and beds (</a:t>
            </a:r>
            <a:r>
              <a:rPr lang="en-GB" sz="1400" dirty="0" err="1">
                <a:latin typeface="Comic Sans MS" panose="030F0702030302020204" pitchFamily="66" charset="0"/>
              </a:rPr>
              <a:t>eg.</a:t>
            </a:r>
            <a:r>
              <a:rPr lang="en-GB" sz="1400" dirty="0">
                <a:latin typeface="Comic Sans MS" panose="030F0702030302020204" pitchFamily="66" charset="0"/>
              </a:rPr>
              <a:t> Cardboard boxes, plastic containers, sticky tape, playdough, kitchen items, material etc)</a:t>
            </a:r>
          </a:p>
        </p:txBody>
      </p:sp>
      <p:sp>
        <p:nvSpPr>
          <p:cNvPr id="11" name="TextBox 10">
            <a:extLst>
              <a:ext uri="{FF2B5EF4-FFF2-40B4-BE49-F238E27FC236}">
                <a16:creationId xmlns:a16="http://schemas.microsoft.com/office/drawing/2014/main" id="{EF7517D9-9719-46FE-A0A2-CB64C523A791}"/>
              </a:ext>
            </a:extLst>
          </p:cNvPr>
          <p:cNvSpPr txBox="1"/>
          <p:nvPr/>
        </p:nvSpPr>
        <p:spPr>
          <a:xfrm>
            <a:off x="500168" y="1297261"/>
            <a:ext cx="8668770" cy="523220"/>
          </a:xfrm>
          <a:prstGeom prst="rect">
            <a:avLst/>
          </a:prstGeom>
          <a:noFill/>
          <a:ln w="57150">
            <a:solidFill>
              <a:schemeClr val="accent2">
                <a:lumMod val="75000"/>
              </a:schemeClr>
            </a:solidFill>
          </a:ln>
        </p:spPr>
        <p:txBody>
          <a:bodyPr wrap="square">
            <a:spAutoFit/>
          </a:bodyPr>
          <a:lstStyle/>
          <a:p>
            <a:pPr algn="ctr"/>
            <a:r>
              <a:rPr lang="en-GB" sz="1400" dirty="0">
                <a:latin typeface="Comic Sans MS" panose="030F0702030302020204" pitchFamily="66" charset="0"/>
              </a:rPr>
              <a:t>This activity will help children to model basic numbers and use counting and grouping strategies to demonstrate and verbalise relationships between basic numbers. In this case, the numbers 1-3.</a:t>
            </a:r>
            <a:endParaRPr lang="en-GB" sz="1400" dirty="0">
              <a:highlight>
                <a:srgbClr val="FFFF00"/>
              </a:highlight>
              <a:latin typeface="Comic Sans MS" panose="030F0702030302020204" pitchFamily="66" charset="0"/>
            </a:endParaRPr>
          </a:p>
        </p:txBody>
      </p:sp>
      <p:pic>
        <p:nvPicPr>
          <p:cNvPr id="15" name="Picture 14">
            <a:extLst>
              <a:ext uri="{FF2B5EF4-FFF2-40B4-BE49-F238E27FC236}">
                <a16:creationId xmlns:a16="http://schemas.microsoft.com/office/drawing/2014/main" id="{A63169DB-4530-40E3-A4C2-8A635CD6629F}"/>
              </a:ext>
            </a:extLst>
          </p:cNvPr>
          <p:cNvPicPr>
            <a:picLocks noChangeAspect="1"/>
          </p:cNvPicPr>
          <p:nvPr/>
        </p:nvPicPr>
        <p:blipFill>
          <a:blip r:embed="rId2"/>
          <a:stretch>
            <a:fillRect/>
          </a:stretch>
        </p:blipFill>
        <p:spPr>
          <a:xfrm>
            <a:off x="7532063" y="1718862"/>
            <a:ext cx="1887621" cy="1818409"/>
          </a:xfrm>
          <a:prstGeom prst="rect">
            <a:avLst/>
          </a:prstGeom>
        </p:spPr>
      </p:pic>
      <p:pic>
        <p:nvPicPr>
          <p:cNvPr id="12" name="Picture 11">
            <a:extLst>
              <a:ext uri="{FF2B5EF4-FFF2-40B4-BE49-F238E27FC236}">
                <a16:creationId xmlns:a16="http://schemas.microsoft.com/office/drawing/2014/main" id="{C7F63304-E59C-4597-903B-AAE4F0E37396}"/>
              </a:ext>
            </a:extLst>
          </p:cNvPr>
          <p:cNvPicPr>
            <a:picLocks noChangeAspect="1"/>
          </p:cNvPicPr>
          <p:nvPr/>
        </p:nvPicPr>
        <p:blipFill>
          <a:blip r:embed="rId3"/>
          <a:stretch>
            <a:fillRect/>
          </a:stretch>
        </p:blipFill>
        <p:spPr>
          <a:xfrm>
            <a:off x="6291281" y="3623305"/>
            <a:ext cx="3128403" cy="2823287"/>
          </a:xfrm>
          <a:prstGeom prst="rect">
            <a:avLst/>
          </a:prstGeom>
        </p:spPr>
      </p:pic>
      <p:sp>
        <p:nvSpPr>
          <p:cNvPr id="16" name="TextBox 15">
            <a:extLst>
              <a:ext uri="{FF2B5EF4-FFF2-40B4-BE49-F238E27FC236}">
                <a16:creationId xmlns:a16="http://schemas.microsoft.com/office/drawing/2014/main" id="{F0191384-CD86-4FCA-8BE8-947D2BEEE86E}"/>
              </a:ext>
            </a:extLst>
          </p:cNvPr>
          <p:cNvSpPr txBox="1"/>
          <p:nvPr/>
        </p:nvSpPr>
        <p:spPr>
          <a:xfrm>
            <a:off x="574964" y="490743"/>
            <a:ext cx="8756072" cy="523220"/>
          </a:xfrm>
          <a:prstGeom prst="rect">
            <a:avLst/>
          </a:prstGeom>
          <a:noFill/>
        </p:spPr>
        <p:txBody>
          <a:bodyPr wrap="square">
            <a:spAutoFit/>
          </a:bodyPr>
          <a:lstStyle/>
          <a:p>
            <a:pPr algn="ctr"/>
            <a:r>
              <a:rPr lang="en-GB" sz="2800" b="1" u="sng" dirty="0">
                <a:latin typeface="Comic Sans MS" panose="030F0702030302020204" pitchFamily="66" charset="0"/>
              </a:rPr>
              <a:t>Goldilocks and the Three Bears – Counting Game </a:t>
            </a:r>
            <a:endParaRPr lang="en-GB" sz="2800" dirty="0"/>
          </a:p>
        </p:txBody>
      </p:sp>
      <p:sp>
        <p:nvSpPr>
          <p:cNvPr id="20" name="TextBox 19">
            <a:extLst>
              <a:ext uri="{FF2B5EF4-FFF2-40B4-BE49-F238E27FC236}">
                <a16:creationId xmlns:a16="http://schemas.microsoft.com/office/drawing/2014/main" id="{624F159D-FE09-47F5-87E9-5392DB0E759F}"/>
              </a:ext>
            </a:extLst>
          </p:cNvPr>
          <p:cNvSpPr txBox="1"/>
          <p:nvPr/>
        </p:nvSpPr>
        <p:spPr>
          <a:xfrm>
            <a:off x="463803" y="3349743"/>
            <a:ext cx="5644231" cy="3093154"/>
          </a:xfrm>
          <a:prstGeom prst="rect">
            <a:avLst/>
          </a:prstGeom>
          <a:noFill/>
          <a:ln w="57150">
            <a:solidFill>
              <a:srgbClr val="7030A0"/>
            </a:solidFill>
          </a:ln>
        </p:spPr>
        <p:txBody>
          <a:bodyPr wrap="square">
            <a:spAutoFit/>
          </a:bodyPr>
          <a:lstStyle/>
          <a:p>
            <a:r>
              <a:rPr lang="en-GB" sz="1300" dirty="0">
                <a:latin typeface="Comic Sans MS" panose="030F0702030302020204" pitchFamily="66" charset="0"/>
              </a:rPr>
              <a:t>How many Bears are there? How many bowls will you need?</a:t>
            </a:r>
          </a:p>
          <a:p>
            <a:r>
              <a:rPr lang="en-GB" sz="1300" dirty="0">
                <a:latin typeface="Comic Sans MS" panose="030F0702030302020204" pitchFamily="66" charset="0"/>
              </a:rPr>
              <a:t>Encourage </a:t>
            </a:r>
            <a:r>
              <a:rPr lang="en-GB" sz="1300" dirty="0" smtClean="0">
                <a:latin typeface="Comic Sans MS" panose="030F0702030302020204" pitchFamily="66" charset="0"/>
              </a:rPr>
              <a:t>the children to point to </a:t>
            </a:r>
            <a:r>
              <a:rPr lang="en-GB" sz="1300" dirty="0">
                <a:latin typeface="Comic Sans MS" panose="030F0702030302020204" pitchFamily="66" charset="0"/>
              </a:rPr>
              <a:t>each </a:t>
            </a:r>
            <a:r>
              <a:rPr lang="en-GB" sz="1300" dirty="0" smtClean="0">
                <a:latin typeface="Comic Sans MS" panose="030F0702030302020204" pitchFamily="66" charset="0"/>
              </a:rPr>
              <a:t>Bear/toy </a:t>
            </a:r>
            <a:r>
              <a:rPr lang="en-GB" sz="1300" dirty="0">
                <a:latin typeface="Comic Sans MS" panose="030F0702030302020204" pitchFamily="66" charset="0"/>
              </a:rPr>
              <a:t>as they count.</a:t>
            </a:r>
          </a:p>
          <a:p>
            <a:r>
              <a:rPr lang="en-GB" sz="1300" dirty="0" smtClean="0">
                <a:latin typeface="Comic Sans MS" panose="030F0702030302020204" pitchFamily="66" charset="0"/>
              </a:rPr>
              <a:t>See if your child can problem solve and work out how many bowls, cups  and spoons are needed. Encourage</a:t>
            </a:r>
            <a:r>
              <a:rPr lang="en-GB" sz="1300" dirty="0">
                <a:latin typeface="Comic Sans MS" panose="030F0702030302020204" pitchFamily="66" charset="0"/>
              </a:rPr>
              <a:t> role play and letting them get involved in the game. </a:t>
            </a:r>
          </a:p>
          <a:p>
            <a:r>
              <a:rPr lang="en-GB" sz="1300" dirty="0">
                <a:latin typeface="Comic Sans MS" panose="030F0702030302020204" pitchFamily="66" charset="0"/>
              </a:rPr>
              <a:t>Every focus of the activity does not have to be counting. Enjoy spending time working their hand-eye coordination to fill each of the bowls with "pom </a:t>
            </a:r>
            <a:r>
              <a:rPr lang="en-GB" sz="1300" dirty="0" err="1">
                <a:latin typeface="Comic Sans MS" panose="030F0702030302020204" pitchFamily="66" charset="0"/>
              </a:rPr>
              <a:t>pom</a:t>
            </a:r>
            <a:r>
              <a:rPr lang="en-GB" sz="1300" dirty="0">
                <a:latin typeface="Comic Sans MS" panose="030F0702030302020204" pitchFamily="66" charset="0"/>
              </a:rPr>
              <a:t> porridge“</a:t>
            </a:r>
          </a:p>
          <a:p>
            <a:r>
              <a:rPr lang="en-GB" sz="1300" dirty="0">
                <a:latin typeface="Comic Sans MS" panose="030F0702030302020204" pitchFamily="66" charset="0"/>
              </a:rPr>
              <a:t>Challenge your child to find and correspond the right sized container to make a bed for each bear. Use this time to talk about Small, Medium and Large</a:t>
            </a:r>
            <a:r>
              <a:rPr lang="en-GB" sz="1300" dirty="0" smtClean="0">
                <a:latin typeface="Comic Sans MS" panose="030F0702030302020204" pitchFamily="66" charset="0"/>
              </a:rPr>
              <a:t>.</a:t>
            </a:r>
            <a:r>
              <a:rPr lang="en-GB" sz="1300" dirty="0">
                <a:latin typeface="Comic Sans MS" panose="030F0702030302020204" pitchFamily="66" charset="0"/>
              </a:rPr>
              <a:t> You could </a:t>
            </a:r>
            <a:r>
              <a:rPr lang="en-GB" sz="1300" dirty="0" err="1">
                <a:latin typeface="Comic Sans MS" panose="030F0702030302020204" pitchFamily="66" charset="0"/>
              </a:rPr>
              <a:t>encourge</a:t>
            </a:r>
            <a:r>
              <a:rPr lang="en-GB" sz="1300" dirty="0">
                <a:latin typeface="Comic Sans MS" panose="030F0702030302020204" pitchFamily="66" charset="0"/>
              </a:rPr>
              <a:t> them to help make their own bed</a:t>
            </a:r>
            <a:r>
              <a:rPr lang="en-GB" sz="1300" dirty="0" smtClean="0">
                <a:latin typeface="Comic Sans MS" panose="030F0702030302020204" pitchFamily="66" charset="0"/>
              </a:rPr>
              <a:t>.</a:t>
            </a:r>
            <a:endParaRPr lang="en-GB" sz="1300" dirty="0">
              <a:latin typeface="Comic Sans MS" panose="030F0702030302020204" pitchFamily="66" charset="0"/>
            </a:endParaRPr>
          </a:p>
          <a:p>
            <a:r>
              <a:rPr lang="en-GB" sz="1300" dirty="0" smtClean="0">
                <a:latin typeface="Comic Sans MS" panose="030F0702030302020204" pitchFamily="66" charset="0"/>
              </a:rPr>
              <a:t>To </a:t>
            </a:r>
            <a:r>
              <a:rPr lang="en-GB" sz="1300" dirty="0">
                <a:latin typeface="Comic Sans MS" panose="030F0702030302020204" pitchFamily="66" charset="0"/>
              </a:rPr>
              <a:t>enhance the learning and add number recognition skills, Put a pile of number cards out on the table and had her find the card that matched the amount of bears.</a:t>
            </a:r>
          </a:p>
        </p:txBody>
      </p:sp>
    </p:spTree>
    <p:extLst>
      <p:ext uri="{BB962C8B-B14F-4D97-AF65-F5344CB8AC3E}">
        <p14:creationId xmlns:p14="http://schemas.microsoft.com/office/powerpoint/2010/main" val="40009280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155A056-2E50-46DD-841A-CEF66EA3F9F5}"/>
              </a:ext>
            </a:extLst>
          </p:cNvPr>
          <p:cNvSpPr/>
          <p:nvPr/>
        </p:nvSpPr>
        <p:spPr>
          <a:xfrm>
            <a:off x="280555" y="187036"/>
            <a:ext cx="9299863" cy="6442364"/>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1586E8D6-D9E6-4832-AB4B-617BF236F674}"/>
              </a:ext>
            </a:extLst>
          </p:cNvPr>
          <p:cNvSpPr/>
          <p:nvPr/>
        </p:nvSpPr>
        <p:spPr>
          <a:xfrm>
            <a:off x="502227" y="415636"/>
            <a:ext cx="8828809" cy="67540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EF7517D9-9719-46FE-A0A2-CB64C523A791}"/>
              </a:ext>
            </a:extLst>
          </p:cNvPr>
          <p:cNvSpPr txBox="1"/>
          <p:nvPr/>
        </p:nvSpPr>
        <p:spPr>
          <a:xfrm>
            <a:off x="500168" y="1297261"/>
            <a:ext cx="6532400" cy="1815882"/>
          </a:xfrm>
          <a:prstGeom prst="rect">
            <a:avLst/>
          </a:prstGeom>
          <a:solidFill>
            <a:schemeClr val="bg1"/>
          </a:solidFill>
          <a:ln w="57150">
            <a:solidFill>
              <a:schemeClr val="accent2">
                <a:lumMod val="75000"/>
              </a:schemeClr>
            </a:solidFill>
          </a:ln>
        </p:spPr>
        <p:txBody>
          <a:bodyPr wrap="square">
            <a:spAutoFit/>
          </a:bodyPr>
          <a:lstStyle/>
          <a:p>
            <a:pPr algn="ctr"/>
            <a:r>
              <a:rPr lang="en-US" sz="1400" dirty="0">
                <a:solidFill>
                  <a:srgbClr val="2A2A2A"/>
                </a:solidFill>
                <a:effectLst/>
                <a:latin typeface="Comic Sans MS" panose="030F0702030302020204" pitchFamily="66" charset="0"/>
                <a:ea typeface="Calibri" panose="020F0502020204030204" pitchFamily="34" charset="0"/>
                <a:cs typeface="Helvetica" panose="020B0604020202020204" pitchFamily="34" charset="0"/>
              </a:rPr>
              <a:t>Plan a special day in </a:t>
            </a:r>
            <a:r>
              <a:rPr lang="en-US" sz="1400" dirty="0" smtClean="0">
                <a:solidFill>
                  <a:srgbClr val="2A2A2A"/>
                </a:solidFill>
                <a:effectLst/>
                <a:latin typeface="Comic Sans MS" panose="030F0702030302020204" pitchFamily="66" charset="0"/>
                <a:ea typeface="Calibri" panose="020F0502020204030204" pitchFamily="34" charset="0"/>
                <a:cs typeface="Helvetica" panose="020B0604020202020204" pitchFamily="34" charset="0"/>
              </a:rPr>
              <a:t>with their </a:t>
            </a:r>
            <a:r>
              <a:rPr lang="en-US" sz="1400" dirty="0">
                <a:solidFill>
                  <a:srgbClr val="2A2A2A"/>
                </a:solidFill>
                <a:effectLst/>
                <a:latin typeface="Comic Sans MS" panose="030F0702030302020204" pitchFamily="66" charset="0"/>
                <a:ea typeface="Calibri" panose="020F0502020204030204" pitchFamily="34" charset="0"/>
                <a:cs typeface="Helvetica" panose="020B0604020202020204" pitchFamily="34" charset="0"/>
              </a:rPr>
              <a:t>favorite stuffed </a:t>
            </a:r>
            <a:r>
              <a:rPr lang="en-US" sz="1400" dirty="0" smtClean="0">
                <a:solidFill>
                  <a:srgbClr val="2A2A2A"/>
                </a:solidFill>
                <a:effectLst/>
                <a:latin typeface="Comic Sans MS" panose="030F0702030302020204" pitchFamily="66" charset="0"/>
                <a:ea typeface="Calibri" panose="020F0502020204030204" pitchFamily="34" charset="0"/>
                <a:cs typeface="Helvetica" panose="020B0604020202020204" pitchFamily="34" charset="0"/>
              </a:rPr>
              <a:t>bears. Go for a walk in the woods with your bears or in the park. What do you and your bear see, what do you and your bear hear? Let </a:t>
            </a:r>
            <a:r>
              <a:rPr lang="en-US" sz="1400" dirty="0">
                <a:solidFill>
                  <a:srgbClr val="2A2A2A"/>
                </a:solidFill>
                <a:effectLst/>
                <a:latin typeface="Comic Sans MS" panose="030F0702030302020204" pitchFamily="66" charset="0"/>
                <a:ea typeface="Calibri" panose="020F0502020204030204" pitchFamily="34" charset="0"/>
                <a:cs typeface="Helvetica" panose="020B0604020202020204" pitchFamily="34" charset="0"/>
              </a:rPr>
              <a:t>your child prepare a special meal to eat with their bears and have a teddy bear picnic </a:t>
            </a:r>
            <a:r>
              <a:rPr lang="en-US" sz="1400" dirty="0" smtClean="0">
                <a:solidFill>
                  <a:srgbClr val="2A2A2A"/>
                </a:solidFill>
                <a:effectLst/>
                <a:latin typeface="Comic Sans MS" panose="030F0702030302020204" pitchFamily="66" charset="0"/>
                <a:ea typeface="Calibri" panose="020F0502020204030204" pitchFamily="34" charset="0"/>
                <a:cs typeface="Helvetica" panose="020B0604020202020204" pitchFamily="34" charset="0"/>
              </a:rPr>
              <a:t>outside or inside. Collect some natural things in the park to bring home and make a picture with. If you go to </a:t>
            </a:r>
            <a:r>
              <a:rPr lang="en-US" sz="1400" dirty="0" err="1">
                <a:solidFill>
                  <a:srgbClr val="2A2A2A"/>
                </a:solidFill>
                <a:latin typeface="Comic Sans MS" panose="030F0702030302020204" pitchFamily="66" charset="0"/>
                <a:ea typeface="Calibri" panose="020F0502020204030204" pitchFamily="34" charset="0"/>
                <a:cs typeface="Helvetica" panose="020B0604020202020204" pitchFamily="34" charset="0"/>
              </a:rPr>
              <a:t>W</a:t>
            </a:r>
            <a:r>
              <a:rPr lang="en-US" sz="1400" dirty="0" err="1" smtClean="0">
                <a:solidFill>
                  <a:srgbClr val="2A2A2A"/>
                </a:solidFill>
                <a:effectLst/>
                <a:latin typeface="Comic Sans MS" panose="030F0702030302020204" pitchFamily="66" charset="0"/>
                <a:ea typeface="Calibri" panose="020F0502020204030204" pitchFamily="34" charset="0"/>
                <a:cs typeface="Helvetica" panose="020B0604020202020204" pitchFamily="34" charset="0"/>
              </a:rPr>
              <a:t>ardown</a:t>
            </a:r>
            <a:r>
              <a:rPr lang="en-US" sz="1400" dirty="0" smtClean="0">
                <a:solidFill>
                  <a:srgbClr val="2A2A2A"/>
                </a:solidFill>
                <a:effectLst/>
                <a:latin typeface="Comic Sans MS" panose="030F0702030302020204" pitchFamily="66" charset="0"/>
                <a:ea typeface="Calibri" panose="020F0502020204030204" pitchFamily="34" charset="0"/>
                <a:cs typeface="Helvetica" panose="020B0604020202020204" pitchFamily="34" charset="0"/>
              </a:rPr>
              <a:t> park you could also play on the swings, feed the ducks and visit the museum. If you go to </a:t>
            </a:r>
            <a:r>
              <a:rPr lang="en-US" sz="1400" dirty="0" err="1">
                <a:solidFill>
                  <a:srgbClr val="2A2A2A"/>
                </a:solidFill>
                <a:latin typeface="Comic Sans MS" panose="030F0702030302020204" pitchFamily="66" charset="0"/>
                <a:ea typeface="Calibri" panose="020F0502020204030204" pitchFamily="34" charset="0"/>
                <a:cs typeface="Helvetica" panose="020B0604020202020204" pitchFamily="34" charset="0"/>
              </a:rPr>
              <a:t>S</a:t>
            </a:r>
            <a:r>
              <a:rPr lang="en-US" sz="1400" dirty="0" err="1" smtClean="0">
                <a:solidFill>
                  <a:srgbClr val="2A2A2A"/>
                </a:solidFill>
                <a:effectLst/>
                <a:latin typeface="Comic Sans MS" panose="030F0702030302020204" pitchFamily="66" charset="0"/>
                <a:ea typeface="Calibri" panose="020F0502020204030204" pitchFamily="34" charset="0"/>
                <a:cs typeface="Helvetica" panose="020B0604020202020204" pitchFamily="34" charset="0"/>
              </a:rPr>
              <a:t>tockwood</a:t>
            </a:r>
            <a:r>
              <a:rPr lang="en-US" sz="1400" dirty="0" smtClean="0">
                <a:solidFill>
                  <a:srgbClr val="2A2A2A"/>
                </a:solidFill>
                <a:effectLst/>
                <a:latin typeface="Comic Sans MS" panose="030F0702030302020204" pitchFamily="66" charset="0"/>
                <a:ea typeface="Calibri" panose="020F0502020204030204" pitchFamily="34" charset="0"/>
                <a:cs typeface="Helvetica" panose="020B0604020202020204" pitchFamily="34" charset="0"/>
              </a:rPr>
              <a:t> park you could also visit the discovery center and the go to the children’s park. </a:t>
            </a:r>
          </a:p>
        </p:txBody>
      </p:sp>
      <p:pic>
        <p:nvPicPr>
          <p:cNvPr id="15" name="Picture 14">
            <a:extLst>
              <a:ext uri="{FF2B5EF4-FFF2-40B4-BE49-F238E27FC236}">
                <a16:creationId xmlns:a16="http://schemas.microsoft.com/office/drawing/2014/main" id="{A63169DB-4530-40E3-A4C2-8A635CD6629F}"/>
              </a:ext>
            </a:extLst>
          </p:cNvPr>
          <p:cNvPicPr>
            <a:picLocks noChangeAspect="1"/>
          </p:cNvPicPr>
          <p:nvPr/>
        </p:nvPicPr>
        <p:blipFill>
          <a:blip r:embed="rId2"/>
          <a:stretch>
            <a:fillRect/>
          </a:stretch>
        </p:blipFill>
        <p:spPr>
          <a:xfrm>
            <a:off x="7612429" y="1089070"/>
            <a:ext cx="1887621" cy="1818409"/>
          </a:xfrm>
          <a:prstGeom prst="rect">
            <a:avLst/>
          </a:prstGeom>
        </p:spPr>
      </p:pic>
      <p:sp>
        <p:nvSpPr>
          <p:cNvPr id="16" name="TextBox 15">
            <a:extLst>
              <a:ext uri="{FF2B5EF4-FFF2-40B4-BE49-F238E27FC236}">
                <a16:creationId xmlns:a16="http://schemas.microsoft.com/office/drawing/2014/main" id="{F0191384-CD86-4FCA-8BE8-947D2BEEE86E}"/>
              </a:ext>
            </a:extLst>
          </p:cNvPr>
          <p:cNvSpPr txBox="1"/>
          <p:nvPr/>
        </p:nvSpPr>
        <p:spPr>
          <a:xfrm>
            <a:off x="574964" y="490743"/>
            <a:ext cx="8756072" cy="523220"/>
          </a:xfrm>
          <a:prstGeom prst="rect">
            <a:avLst/>
          </a:prstGeom>
          <a:noFill/>
        </p:spPr>
        <p:txBody>
          <a:bodyPr wrap="square">
            <a:spAutoFit/>
          </a:bodyPr>
          <a:lstStyle/>
          <a:p>
            <a:pPr algn="ctr"/>
            <a:r>
              <a:rPr lang="en-GB" sz="2800" b="1" u="sng" dirty="0">
                <a:latin typeface="Comic Sans MS" panose="030F0702030302020204" pitchFamily="66" charset="0"/>
              </a:rPr>
              <a:t>Take your Bear to the Park day</a:t>
            </a:r>
            <a:endParaRPr lang="en-GB" sz="2800" dirty="0"/>
          </a:p>
        </p:txBody>
      </p:sp>
      <p:sp>
        <p:nvSpPr>
          <p:cNvPr id="20" name="TextBox 19">
            <a:extLst>
              <a:ext uri="{FF2B5EF4-FFF2-40B4-BE49-F238E27FC236}">
                <a16:creationId xmlns:a16="http://schemas.microsoft.com/office/drawing/2014/main" id="{624F159D-FE09-47F5-87E9-5392DB0E759F}"/>
              </a:ext>
            </a:extLst>
          </p:cNvPr>
          <p:cNvSpPr txBox="1"/>
          <p:nvPr/>
        </p:nvSpPr>
        <p:spPr>
          <a:xfrm>
            <a:off x="3612008" y="3305317"/>
            <a:ext cx="5719028" cy="2993127"/>
          </a:xfrm>
          <a:prstGeom prst="rect">
            <a:avLst/>
          </a:prstGeom>
          <a:noFill/>
          <a:ln w="57150">
            <a:solidFill>
              <a:srgbClr val="7030A0"/>
            </a:solidFill>
          </a:ln>
        </p:spPr>
        <p:txBody>
          <a:bodyPr wrap="square">
            <a:spAutoFit/>
          </a:bodyPr>
          <a:lstStyle/>
          <a:p>
            <a:pPr algn="ctr">
              <a:spcBef>
                <a:spcPts val="1200"/>
              </a:spcBef>
              <a:spcAft>
                <a:spcPts val="1200"/>
              </a:spcAft>
            </a:pPr>
            <a:r>
              <a:rPr lang="en-GB" b="1" u="sng" dirty="0" smtClean="0">
                <a:effectLst>
                  <a:outerShdw blurRad="38100" dist="38100" dir="2700000" algn="tl">
                    <a:srgbClr val="000000">
                      <a:alpha val="43137"/>
                    </a:srgbClr>
                  </a:outerShdw>
                </a:effectLst>
                <a:latin typeface="Comic Sans MS" panose="030F0702030302020204" pitchFamily="66" charset="0"/>
              </a:rPr>
              <a:t>Learning about Bears -Bear </a:t>
            </a:r>
            <a:r>
              <a:rPr lang="en-GB" b="1" u="sng" dirty="0">
                <a:effectLst>
                  <a:outerShdw blurRad="38100" dist="38100" dir="2700000" algn="tl">
                    <a:srgbClr val="000000">
                      <a:alpha val="43137"/>
                    </a:srgbClr>
                  </a:outerShdw>
                </a:effectLst>
                <a:latin typeface="Comic Sans MS" panose="030F0702030302020204" pitchFamily="66" charset="0"/>
              </a:rPr>
              <a:t>Facts</a:t>
            </a:r>
          </a:p>
          <a:p>
            <a:pPr>
              <a:spcBef>
                <a:spcPts val="1200"/>
              </a:spcBef>
              <a:spcAft>
                <a:spcPts val="1200"/>
              </a:spcAft>
            </a:pPr>
            <a:r>
              <a:rPr lang="en-GB" sz="1200" dirty="0" smtClean="0">
                <a:latin typeface="Comic Sans MS" panose="030F0702030302020204" pitchFamily="66" charset="0"/>
              </a:rPr>
              <a:t>Go to the library and see if you can find a book on bears. Find out some bear facts. Here are a few to get you started.</a:t>
            </a:r>
          </a:p>
          <a:p>
            <a:pPr>
              <a:spcBef>
                <a:spcPts val="1200"/>
              </a:spcBef>
              <a:spcAft>
                <a:spcPts val="1200"/>
              </a:spcAft>
            </a:pPr>
            <a:r>
              <a:rPr lang="en-GB" sz="1200" dirty="0" smtClean="0">
                <a:latin typeface="Comic Sans MS" panose="030F0702030302020204" pitchFamily="66" charset="0"/>
              </a:rPr>
              <a:t>Bears </a:t>
            </a:r>
            <a:r>
              <a:rPr lang="en-GB" sz="1200" dirty="0">
                <a:latin typeface="Comic Sans MS" panose="030F0702030302020204" pitchFamily="66" charset="0"/>
              </a:rPr>
              <a:t>are large, heavyset mammals with fur and very short tails. </a:t>
            </a:r>
            <a:br>
              <a:rPr lang="en-GB" sz="1200" dirty="0">
                <a:latin typeface="Comic Sans MS" panose="030F0702030302020204" pitchFamily="66" charset="0"/>
              </a:rPr>
            </a:br>
            <a:r>
              <a:rPr lang="en-GB" sz="1200" dirty="0">
                <a:latin typeface="Comic Sans MS" panose="030F0702030302020204" pitchFamily="66" charset="0"/>
              </a:rPr>
              <a:t>Bears vary in size and </a:t>
            </a:r>
            <a:r>
              <a:rPr lang="en-GB" sz="1200" dirty="0" err="1">
                <a:latin typeface="Comic Sans MS" panose="030F0702030302020204" pitchFamily="66" charset="0"/>
              </a:rPr>
              <a:t>colors</a:t>
            </a:r>
            <a:r>
              <a:rPr lang="en-GB" sz="1200" dirty="0">
                <a:latin typeface="Comic Sans MS" panose="030F0702030302020204" pitchFamily="66" charset="0"/>
              </a:rPr>
              <a:t>.</a:t>
            </a:r>
            <a:br>
              <a:rPr lang="en-GB" sz="1200" dirty="0">
                <a:latin typeface="Comic Sans MS" panose="030F0702030302020204" pitchFamily="66" charset="0"/>
              </a:rPr>
            </a:br>
            <a:r>
              <a:rPr lang="en-GB" sz="1200" dirty="0">
                <a:latin typeface="Comic Sans MS" panose="030F0702030302020204" pitchFamily="66" charset="0"/>
              </a:rPr>
              <a:t>Bears are very strong. </a:t>
            </a:r>
            <a:br>
              <a:rPr lang="en-GB" sz="1200" dirty="0">
                <a:latin typeface="Comic Sans MS" panose="030F0702030302020204" pitchFamily="66" charset="0"/>
              </a:rPr>
            </a:br>
            <a:r>
              <a:rPr lang="en-GB" sz="1200" dirty="0" smtClean="0">
                <a:latin typeface="Comic Sans MS" panose="030F0702030302020204" pitchFamily="66" charset="0"/>
              </a:rPr>
              <a:t>Baby </a:t>
            </a:r>
            <a:r>
              <a:rPr lang="en-GB" sz="1200" dirty="0">
                <a:latin typeface="Comic Sans MS" panose="030F0702030302020204" pitchFamily="66" charset="0"/>
              </a:rPr>
              <a:t>bears are called cubs. </a:t>
            </a:r>
            <a:br>
              <a:rPr lang="en-GB" sz="1200" dirty="0">
                <a:latin typeface="Comic Sans MS" panose="030F0702030302020204" pitchFamily="66" charset="0"/>
              </a:rPr>
            </a:br>
            <a:r>
              <a:rPr lang="en-GB" sz="1200" dirty="0">
                <a:latin typeface="Comic Sans MS" panose="030F0702030302020204" pitchFamily="66" charset="0"/>
              </a:rPr>
              <a:t>Bear homes are called dens. </a:t>
            </a:r>
            <a:br>
              <a:rPr lang="en-GB" sz="1200" dirty="0">
                <a:latin typeface="Comic Sans MS" panose="030F0702030302020204" pitchFamily="66" charset="0"/>
              </a:rPr>
            </a:br>
            <a:r>
              <a:rPr lang="en-GB" sz="1200" dirty="0">
                <a:latin typeface="Comic Sans MS" panose="030F0702030302020204" pitchFamily="66" charset="0"/>
              </a:rPr>
              <a:t/>
            </a:r>
            <a:br>
              <a:rPr lang="en-GB" sz="1200" dirty="0">
                <a:latin typeface="Comic Sans MS" panose="030F0702030302020204" pitchFamily="66" charset="0"/>
              </a:rPr>
            </a:br>
            <a:r>
              <a:rPr lang="en-GB" sz="1200" dirty="0">
                <a:latin typeface="Comic Sans MS" panose="030F0702030302020204" pitchFamily="66" charset="0"/>
              </a:rPr>
              <a:t>Bears are omnivores. They eat animals and plants. Their </a:t>
            </a:r>
            <a:r>
              <a:rPr lang="en-GB" sz="1200" dirty="0" err="1">
                <a:latin typeface="Comic Sans MS" panose="030F0702030302020204" pitchFamily="66" charset="0"/>
              </a:rPr>
              <a:t>favorite</a:t>
            </a:r>
            <a:r>
              <a:rPr lang="en-GB" sz="1200" dirty="0">
                <a:latin typeface="Comic Sans MS" panose="030F0702030302020204" pitchFamily="66" charset="0"/>
              </a:rPr>
              <a:t> food: berries, honey, fish, leaves, nuts, rodents, insects, and frogs.</a:t>
            </a:r>
            <a:br>
              <a:rPr lang="en-GB" sz="1200" dirty="0">
                <a:latin typeface="Comic Sans MS" panose="030F0702030302020204" pitchFamily="66" charset="0"/>
              </a:rPr>
            </a:br>
            <a:endParaRPr lang="en-GB" sz="1050" dirty="0">
              <a:latin typeface="Comic Sans MS" panose="030F0702030302020204" pitchFamily="66" charset="0"/>
            </a:endParaRPr>
          </a:p>
        </p:txBody>
      </p:sp>
      <p:pic>
        <p:nvPicPr>
          <p:cNvPr id="6" name="Picture 5">
            <a:extLst>
              <a:ext uri="{FF2B5EF4-FFF2-40B4-BE49-F238E27FC236}">
                <a16:creationId xmlns:a16="http://schemas.microsoft.com/office/drawing/2014/main" id="{EC7BA6F0-8D58-49D1-84AB-49430F84D684}"/>
              </a:ext>
            </a:extLst>
          </p:cNvPr>
          <p:cNvPicPr>
            <a:picLocks noChangeAspect="1"/>
          </p:cNvPicPr>
          <p:nvPr/>
        </p:nvPicPr>
        <p:blipFill>
          <a:blip r:embed="rId3"/>
          <a:stretch>
            <a:fillRect/>
          </a:stretch>
        </p:blipFill>
        <p:spPr>
          <a:xfrm>
            <a:off x="429911" y="3569738"/>
            <a:ext cx="3032742" cy="2725558"/>
          </a:xfrm>
          <a:prstGeom prst="rect">
            <a:avLst/>
          </a:prstGeom>
        </p:spPr>
      </p:pic>
    </p:spTree>
    <p:extLst>
      <p:ext uri="{BB962C8B-B14F-4D97-AF65-F5344CB8AC3E}">
        <p14:creationId xmlns:p14="http://schemas.microsoft.com/office/powerpoint/2010/main" val="38121684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155A056-2E50-46DD-841A-CEF66EA3F9F5}"/>
              </a:ext>
            </a:extLst>
          </p:cNvPr>
          <p:cNvSpPr/>
          <p:nvPr/>
        </p:nvSpPr>
        <p:spPr>
          <a:xfrm>
            <a:off x="280555" y="187036"/>
            <a:ext cx="9299863" cy="6442364"/>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1586E8D6-D9E6-4832-AB4B-617BF236F674}"/>
              </a:ext>
            </a:extLst>
          </p:cNvPr>
          <p:cNvSpPr/>
          <p:nvPr/>
        </p:nvSpPr>
        <p:spPr>
          <a:xfrm>
            <a:off x="502227" y="415636"/>
            <a:ext cx="8828809" cy="67540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a:extLst>
              <a:ext uri="{FF2B5EF4-FFF2-40B4-BE49-F238E27FC236}">
                <a16:creationId xmlns:a16="http://schemas.microsoft.com/office/drawing/2014/main" id="{A63169DB-4530-40E3-A4C2-8A635CD6629F}"/>
              </a:ext>
            </a:extLst>
          </p:cNvPr>
          <p:cNvPicPr>
            <a:picLocks noChangeAspect="1"/>
          </p:cNvPicPr>
          <p:nvPr/>
        </p:nvPicPr>
        <p:blipFill>
          <a:blip r:embed="rId2"/>
          <a:stretch>
            <a:fillRect/>
          </a:stretch>
        </p:blipFill>
        <p:spPr>
          <a:xfrm>
            <a:off x="7612429" y="1166152"/>
            <a:ext cx="1887621" cy="1818409"/>
          </a:xfrm>
          <a:prstGeom prst="rect">
            <a:avLst/>
          </a:prstGeom>
        </p:spPr>
      </p:pic>
      <p:sp>
        <p:nvSpPr>
          <p:cNvPr id="16" name="TextBox 15">
            <a:extLst>
              <a:ext uri="{FF2B5EF4-FFF2-40B4-BE49-F238E27FC236}">
                <a16:creationId xmlns:a16="http://schemas.microsoft.com/office/drawing/2014/main" id="{F0191384-CD86-4FCA-8BE8-947D2BEEE86E}"/>
              </a:ext>
            </a:extLst>
          </p:cNvPr>
          <p:cNvSpPr txBox="1"/>
          <p:nvPr/>
        </p:nvSpPr>
        <p:spPr>
          <a:xfrm>
            <a:off x="574964" y="490743"/>
            <a:ext cx="8756072" cy="523220"/>
          </a:xfrm>
          <a:prstGeom prst="rect">
            <a:avLst/>
          </a:prstGeom>
          <a:noFill/>
        </p:spPr>
        <p:txBody>
          <a:bodyPr wrap="square">
            <a:spAutoFit/>
          </a:bodyPr>
          <a:lstStyle/>
          <a:p>
            <a:pPr algn="ctr"/>
            <a:r>
              <a:rPr lang="en-GB" sz="2800" b="1" u="sng" dirty="0">
                <a:latin typeface="Comic Sans MS" panose="030F0702030302020204" pitchFamily="66" charset="0"/>
              </a:rPr>
              <a:t>Bear Activities </a:t>
            </a:r>
            <a:endParaRPr lang="en-GB" sz="2800" dirty="0"/>
          </a:p>
        </p:txBody>
      </p:sp>
      <p:pic>
        <p:nvPicPr>
          <p:cNvPr id="2" name="Picture 1">
            <a:extLst>
              <a:ext uri="{FF2B5EF4-FFF2-40B4-BE49-F238E27FC236}">
                <a16:creationId xmlns:a16="http://schemas.microsoft.com/office/drawing/2014/main" id="{8BE8F601-CBB2-4826-A915-2A3F6C0F6294}"/>
              </a:ext>
            </a:extLst>
          </p:cNvPr>
          <p:cNvPicPr>
            <a:picLocks noChangeAspect="1"/>
          </p:cNvPicPr>
          <p:nvPr/>
        </p:nvPicPr>
        <p:blipFill>
          <a:blip r:embed="rId3"/>
          <a:stretch>
            <a:fillRect/>
          </a:stretch>
        </p:blipFill>
        <p:spPr>
          <a:xfrm>
            <a:off x="6055712" y="3084811"/>
            <a:ext cx="3444338" cy="3444338"/>
          </a:xfrm>
          <a:prstGeom prst="rect">
            <a:avLst/>
          </a:prstGeom>
        </p:spPr>
      </p:pic>
      <p:sp>
        <p:nvSpPr>
          <p:cNvPr id="10" name="TextBox 9">
            <a:extLst>
              <a:ext uri="{FF2B5EF4-FFF2-40B4-BE49-F238E27FC236}">
                <a16:creationId xmlns:a16="http://schemas.microsoft.com/office/drawing/2014/main" id="{CD3BB454-5534-4928-84AE-FE08D83D1A11}"/>
              </a:ext>
            </a:extLst>
          </p:cNvPr>
          <p:cNvSpPr txBox="1"/>
          <p:nvPr/>
        </p:nvSpPr>
        <p:spPr>
          <a:xfrm>
            <a:off x="500164" y="1370957"/>
            <a:ext cx="5391479" cy="2308324"/>
          </a:xfrm>
          <a:prstGeom prst="rect">
            <a:avLst/>
          </a:prstGeom>
          <a:noFill/>
          <a:ln w="57150">
            <a:solidFill>
              <a:schemeClr val="accent4">
                <a:lumMod val="75000"/>
              </a:schemeClr>
            </a:solidFill>
          </a:ln>
        </p:spPr>
        <p:txBody>
          <a:bodyPr wrap="square">
            <a:spAutoFit/>
          </a:bodyPr>
          <a:lstStyle/>
          <a:p>
            <a:pPr algn="ctr"/>
            <a:r>
              <a:rPr lang="en-GB" sz="1600" b="1" u="sng" dirty="0">
                <a:latin typeface="Comic Sans MS" panose="030F0702030302020204" pitchFamily="66" charset="0"/>
              </a:rPr>
              <a:t>Bear </a:t>
            </a:r>
            <a:r>
              <a:rPr lang="en-GB" sz="1600" b="1" u="sng" dirty="0" smtClean="0">
                <a:latin typeface="Comic Sans MS" panose="030F0702030302020204" pitchFamily="66" charset="0"/>
              </a:rPr>
              <a:t>Artwork</a:t>
            </a:r>
          </a:p>
          <a:p>
            <a:pPr algn="ctr"/>
            <a:r>
              <a:rPr lang="en-GB" sz="1600" dirty="0" smtClean="0">
                <a:latin typeface="Comic Sans MS" panose="030F0702030302020204" pitchFamily="66" charset="0"/>
              </a:rPr>
              <a:t>Make a bear. Provide your child with resources to have a go at making a bear. Don’t worry if it doesn’t look like one at the end. Use vocabulary with them as they create. For example How many eyes des it need, does your bear have legs, etc. </a:t>
            </a:r>
          </a:p>
          <a:p>
            <a:pPr algn="ctr"/>
            <a:r>
              <a:rPr lang="en-GB" sz="1600" dirty="0" smtClean="0">
                <a:latin typeface="Comic Sans MS" panose="030F0702030302020204" pitchFamily="66" charset="0"/>
              </a:rPr>
              <a:t>You can use natural materials like leaves and twigs to make it or cut up food, draw in flour in a tray or use pens and paper, or an idea of your own.</a:t>
            </a:r>
            <a:endParaRPr lang="en-GB" sz="1600" dirty="0">
              <a:latin typeface="Comic Sans MS" panose="030F0702030302020204" pitchFamily="66" charset="0"/>
            </a:endParaRPr>
          </a:p>
        </p:txBody>
      </p:sp>
      <p:sp>
        <p:nvSpPr>
          <p:cNvPr id="12" name="TextBox 11">
            <a:extLst>
              <a:ext uri="{FF2B5EF4-FFF2-40B4-BE49-F238E27FC236}">
                <a16:creationId xmlns:a16="http://schemas.microsoft.com/office/drawing/2014/main" id="{C3EE1134-3931-438D-BA49-BBAF145C1A22}"/>
              </a:ext>
            </a:extLst>
          </p:cNvPr>
          <p:cNvSpPr txBox="1"/>
          <p:nvPr/>
        </p:nvSpPr>
        <p:spPr>
          <a:xfrm>
            <a:off x="500164" y="3864229"/>
            <a:ext cx="5475179" cy="984885"/>
          </a:xfrm>
          <a:prstGeom prst="rect">
            <a:avLst/>
          </a:prstGeom>
          <a:noFill/>
          <a:ln w="57150">
            <a:solidFill>
              <a:srgbClr val="92D050"/>
            </a:solidFill>
          </a:ln>
        </p:spPr>
        <p:txBody>
          <a:bodyPr wrap="square">
            <a:spAutoFit/>
          </a:bodyPr>
          <a:lstStyle/>
          <a:p>
            <a:pPr algn="ctr"/>
            <a:r>
              <a:rPr lang="en-GB" sz="1600" b="1" u="sng" dirty="0">
                <a:latin typeface="Comic Sans MS" panose="030F0702030302020204" pitchFamily="66" charset="0"/>
              </a:rPr>
              <a:t>Make a Bear Cave</a:t>
            </a:r>
          </a:p>
          <a:p>
            <a:r>
              <a:rPr lang="en-GB" sz="1400" dirty="0">
                <a:latin typeface="Comic Sans MS" panose="030F0702030302020204" pitchFamily="66" charset="0"/>
              </a:rPr>
              <a:t>Transform a table into a bear by covering it with a brown blanket or sheet. Provide </a:t>
            </a:r>
            <a:r>
              <a:rPr lang="en-GB" sz="1400" dirty="0" smtClean="0">
                <a:latin typeface="Comic Sans MS" panose="030F0702030302020204" pitchFamily="66" charset="0"/>
              </a:rPr>
              <a:t>food </a:t>
            </a:r>
            <a:r>
              <a:rPr lang="en-GB" sz="1400" dirty="0">
                <a:latin typeface="Comic Sans MS" panose="030F0702030302020204" pitchFamily="66" charset="0"/>
              </a:rPr>
              <a:t>items for the bear to bring in their cave to eat during the cold winter months.</a:t>
            </a:r>
          </a:p>
        </p:txBody>
      </p:sp>
      <p:sp>
        <p:nvSpPr>
          <p:cNvPr id="14" name="TextBox 13">
            <a:extLst>
              <a:ext uri="{FF2B5EF4-FFF2-40B4-BE49-F238E27FC236}">
                <a16:creationId xmlns:a16="http://schemas.microsoft.com/office/drawing/2014/main" id="{7BB6CD32-BC40-44E7-A172-39E1B06F54B5}"/>
              </a:ext>
            </a:extLst>
          </p:cNvPr>
          <p:cNvSpPr txBox="1"/>
          <p:nvPr/>
        </p:nvSpPr>
        <p:spPr>
          <a:xfrm>
            <a:off x="458313" y="5052855"/>
            <a:ext cx="5475179" cy="1200329"/>
          </a:xfrm>
          <a:prstGeom prst="rect">
            <a:avLst/>
          </a:prstGeom>
          <a:noFill/>
          <a:ln w="57150">
            <a:solidFill>
              <a:srgbClr val="FFCC00"/>
            </a:solidFill>
          </a:ln>
        </p:spPr>
        <p:txBody>
          <a:bodyPr wrap="square">
            <a:spAutoFit/>
          </a:bodyPr>
          <a:lstStyle/>
          <a:p>
            <a:pPr algn="ctr"/>
            <a:r>
              <a:rPr lang="en-GB" sz="1600" b="1" u="sng" dirty="0">
                <a:latin typeface="Comic Sans MS" panose="030F0702030302020204" pitchFamily="66" charset="0"/>
              </a:rPr>
              <a:t>Bear Walk</a:t>
            </a:r>
          </a:p>
          <a:p>
            <a:r>
              <a:rPr lang="en-GB" sz="1400" dirty="0">
                <a:latin typeface="Comic Sans MS" panose="030F0702030302020204" pitchFamily="66" charset="0"/>
              </a:rPr>
              <a:t>Demonstrate ambling by placing your hands flat on the floor with your knees relatively straight. Move your right arm and right leg forward at the same time. Then move your left arm and left leg forward. Repeat movements.</a:t>
            </a:r>
          </a:p>
        </p:txBody>
      </p:sp>
    </p:spTree>
    <p:extLst>
      <p:ext uri="{BB962C8B-B14F-4D97-AF65-F5344CB8AC3E}">
        <p14:creationId xmlns:p14="http://schemas.microsoft.com/office/powerpoint/2010/main" val="24657825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155A056-2E50-46DD-841A-CEF66EA3F9F5}"/>
              </a:ext>
            </a:extLst>
          </p:cNvPr>
          <p:cNvSpPr/>
          <p:nvPr/>
        </p:nvSpPr>
        <p:spPr>
          <a:xfrm>
            <a:off x="280555" y="187036"/>
            <a:ext cx="9299863" cy="6442364"/>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1586E8D6-D9E6-4832-AB4B-617BF236F674}"/>
              </a:ext>
            </a:extLst>
          </p:cNvPr>
          <p:cNvSpPr/>
          <p:nvPr/>
        </p:nvSpPr>
        <p:spPr>
          <a:xfrm>
            <a:off x="502227" y="415636"/>
            <a:ext cx="8828809" cy="67540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a:extLst>
              <a:ext uri="{FF2B5EF4-FFF2-40B4-BE49-F238E27FC236}">
                <a16:creationId xmlns:a16="http://schemas.microsoft.com/office/drawing/2014/main" id="{A63169DB-4530-40E3-A4C2-8A635CD6629F}"/>
              </a:ext>
            </a:extLst>
          </p:cNvPr>
          <p:cNvPicPr>
            <a:picLocks noChangeAspect="1"/>
          </p:cNvPicPr>
          <p:nvPr/>
        </p:nvPicPr>
        <p:blipFill>
          <a:blip r:embed="rId2"/>
          <a:stretch>
            <a:fillRect/>
          </a:stretch>
        </p:blipFill>
        <p:spPr>
          <a:xfrm>
            <a:off x="7612429" y="1166152"/>
            <a:ext cx="1887621" cy="1818409"/>
          </a:xfrm>
          <a:prstGeom prst="rect">
            <a:avLst/>
          </a:prstGeom>
        </p:spPr>
      </p:pic>
      <p:sp>
        <p:nvSpPr>
          <p:cNvPr id="16" name="TextBox 15">
            <a:extLst>
              <a:ext uri="{FF2B5EF4-FFF2-40B4-BE49-F238E27FC236}">
                <a16:creationId xmlns:a16="http://schemas.microsoft.com/office/drawing/2014/main" id="{F0191384-CD86-4FCA-8BE8-947D2BEEE86E}"/>
              </a:ext>
            </a:extLst>
          </p:cNvPr>
          <p:cNvSpPr txBox="1"/>
          <p:nvPr/>
        </p:nvSpPr>
        <p:spPr>
          <a:xfrm>
            <a:off x="574964" y="490743"/>
            <a:ext cx="8756072" cy="523220"/>
          </a:xfrm>
          <a:prstGeom prst="rect">
            <a:avLst/>
          </a:prstGeom>
          <a:noFill/>
        </p:spPr>
        <p:txBody>
          <a:bodyPr wrap="square">
            <a:spAutoFit/>
          </a:bodyPr>
          <a:lstStyle/>
          <a:p>
            <a:pPr algn="ctr"/>
            <a:r>
              <a:rPr lang="en-GB" sz="2800" b="1" u="sng" dirty="0">
                <a:latin typeface="Comic Sans MS" panose="030F0702030302020204" pitchFamily="66" charset="0"/>
              </a:rPr>
              <a:t>Paper Plate Collage Bears</a:t>
            </a:r>
            <a:endParaRPr lang="en-GB" sz="2800" dirty="0"/>
          </a:p>
        </p:txBody>
      </p:sp>
      <p:pic>
        <p:nvPicPr>
          <p:cNvPr id="3" name="Picture 2">
            <a:extLst>
              <a:ext uri="{FF2B5EF4-FFF2-40B4-BE49-F238E27FC236}">
                <a16:creationId xmlns:a16="http://schemas.microsoft.com/office/drawing/2014/main" id="{14514E81-6C79-47D2-9C2E-AD779B62F9EA}"/>
              </a:ext>
            </a:extLst>
          </p:cNvPr>
          <p:cNvPicPr>
            <a:picLocks noChangeAspect="1"/>
          </p:cNvPicPr>
          <p:nvPr/>
        </p:nvPicPr>
        <p:blipFill>
          <a:blip r:embed="rId3"/>
          <a:stretch>
            <a:fillRect/>
          </a:stretch>
        </p:blipFill>
        <p:spPr>
          <a:xfrm>
            <a:off x="496268" y="1241099"/>
            <a:ext cx="4036284" cy="5238246"/>
          </a:xfrm>
          <a:prstGeom prst="rect">
            <a:avLst/>
          </a:prstGeom>
        </p:spPr>
      </p:pic>
      <p:sp>
        <p:nvSpPr>
          <p:cNvPr id="9" name="TextBox 8">
            <a:extLst>
              <a:ext uri="{FF2B5EF4-FFF2-40B4-BE49-F238E27FC236}">
                <a16:creationId xmlns:a16="http://schemas.microsoft.com/office/drawing/2014/main" id="{F3349D2D-3A2D-41F9-8473-E1E442F94AC3}"/>
              </a:ext>
            </a:extLst>
          </p:cNvPr>
          <p:cNvSpPr txBox="1"/>
          <p:nvPr/>
        </p:nvSpPr>
        <p:spPr>
          <a:xfrm>
            <a:off x="4748265" y="1426417"/>
            <a:ext cx="2691626" cy="2246769"/>
          </a:xfrm>
          <a:prstGeom prst="rect">
            <a:avLst/>
          </a:prstGeom>
          <a:noFill/>
          <a:ln w="57150">
            <a:solidFill>
              <a:schemeClr val="accent1">
                <a:lumMod val="75000"/>
              </a:schemeClr>
            </a:solidFill>
          </a:ln>
        </p:spPr>
        <p:txBody>
          <a:bodyPr wrap="square">
            <a:spAutoFit/>
          </a:bodyPr>
          <a:lstStyle/>
          <a:p>
            <a:pPr algn="ctr"/>
            <a:r>
              <a:rPr lang="en-GB" sz="2000" b="1" u="sng" dirty="0">
                <a:latin typeface="Comic Sans MS" panose="030F0702030302020204" pitchFamily="66" charset="0"/>
              </a:rPr>
              <a:t>Items required: </a:t>
            </a:r>
          </a:p>
          <a:p>
            <a:pPr algn="ctr"/>
            <a:r>
              <a:rPr lang="en-GB" sz="2000" dirty="0">
                <a:latin typeface="Comic Sans MS" panose="030F0702030302020204" pitchFamily="66" charset="0"/>
              </a:rPr>
              <a:t>Paper plate </a:t>
            </a:r>
          </a:p>
          <a:p>
            <a:pPr algn="ctr"/>
            <a:r>
              <a:rPr lang="en-GB" sz="2000" dirty="0">
                <a:latin typeface="Comic Sans MS" panose="030F0702030302020204" pitchFamily="66" charset="0"/>
              </a:rPr>
              <a:t>Dark brown paper </a:t>
            </a:r>
          </a:p>
          <a:p>
            <a:pPr algn="ctr"/>
            <a:r>
              <a:rPr lang="en-GB" sz="2000" dirty="0">
                <a:latin typeface="Comic Sans MS" panose="030F0702030302020204" pitchFamily="66" charset="0"/>
              </a:rPr>
              <a:t>Pink paper </a:t>
            </a:r>
          </a:p>
          <a:p>
            <a:pPr algn="ctr"/>
            <a:r>
              <a:rPr lang="en-GB" sz="2000" dirty="0">
                <a:latin typeface="Comic Sans MS" panose="030F0702030302020204" pitchFamily="66" charset="0"/>
              </a:rPr>
              <a:t>Light brown paper </a:t>
            </a:r>
          </a:p>
          <a:p>
            <a:pPr algn="ctr"/>
            <a:r>
              <a:rPr lang="en-GB" sz="2000" dirty="0">
                <a:latin typeface="Comic Sans MS" panose="030F0702030302020204" pitchFamily="66" charset="0"/>
              </a:rPr>
              <a:t>Black marker </a:t>
            </a:r>
          </a:p>
          <a:p>
            <a:pPr algn="ctr"/>
            <a:r>
              <a:rPr lang="en-GB" sz="2000" dirty="0">
                <a:latin typeface="Comic Sans MS" panose="030F0702030302020204" pitchFamily="66" charset="0"/>
              </a:rPr>
              <a:t>Glue stick </a:t>
            </a:r>
          </a:p>
        </p:txBody>
      </p:sp>
      <p:sp>
        <p:nvSpPr>
          <p:cNvPr id="7" name="TextBox 6">
            <a:extLst>
              <a:ext uri="{FF2B5EF4-FFF2-40B4-BE49-F238E27FC236}">
                <a16:creationId xmlns:a16="http://schemas.microsoft.com/office/drawing/2014/main" id="{3E75DD87-569C-4E22-B35D-B2DA13F0474D}"/>
              </a:ext>
            </a:extLst>
          </p:cNvPr>
          <p:cNvSpPr txBox="1"/>
          <p:nvPr/>
        </p:nvSpPr>
        <p:spPr>
          <a:xfrm>
            <a:off x="4748265" y="4335685"/>
            <a:ext cx="4592781" cy="1631216"/>
          </a:xfrm>
          <a:prstGeom prst="rect">
            <a:avLst/>
          </a:prstGeom>
          <a:noFill/>
          <a:ln w="57150">
            <a:solidFill>
              <a:schemeClr val="accent2"/>
            </a:solidFill>
          </a:ln>
        </p:spPr>
        <p:txBody>
          <a:bodyPr wrap="square" rtlCol="0">
            <a:spAutoFit/>
          </a:bodyPr>
          <a:lstStyle/>
          <a:p>
            <a:r>
              <a:rPr lang="en-GB" sz="2000" dirty="0">
                <a:latin typeface="Comic Sans MS" panose="030F0702030302020204" pitchFamily="66" charset="0"/>
              </a:rPr>
              <a:t>Get creative and make your very own brown bear face using the paper plates. To extend the activity, you can use your left over recycling materials and build the bear a body!</a:t>
            </a:r>
          </a:p>
        </p:txBody>
      </p:sp>
    </p:spTree>
    <p:extLst>
      <p:ext uri="{BB962C8B-B14F-4D97-AF65-F5344CB8AC3E}">
        <p14:creationId xmlns:p14="http://schemas.microsoft.com/office/powerpoint/2010/main" val="105183353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160</TotalTime>
  <Words>2704</Words>
  <Application>Microsoft Office PowerPoint</Application>
  <PresentationFormat>A4 Paper (210x297 mm)</PresentationFormat>
  <Paragraphs>235</Paragraphs>
  <Slides>19</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vt:lpstr>
      <vt:lpstr>Calibri</vt:lpstr>
      <vt:lpstr>Calibri Light</vt:lpstr>
      <vt:lpstr>Comic Sans MS</vt:lpstr>
      <vt:lpstr>Helvetica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Springett</dc:creator>
  <cp:lastModifiedBy>Louise Knowles</cp:lastModifiedBy>
  <cp:revision>35</cp:revision>
  <dcterms:created xsi:type="dcterms:W3CDTF">2022-11-25T17:02:05Z</dcterms:created>
  <dcterms:modified xsi:type="dcterms:W3CDTF">2022-12-01T08:54:49Z</dcterms:modified>
</cp:coreProperties>
</file>